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80" d="100"/>
          <a:sy n="80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45F15-54CC-43F5-AE09-4E7D0FC5A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D40AE1-ACF5-4DFB-9485-7C8755F5C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37536B-7F3C-4E42-B4AF-B24B017F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999AEE-F197-44CF-BBD0-BBC3E7D8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B7E37F-7C42-4154-9A84-867E8DBD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37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49895-C8D2-42EF-97BF-5E13E4350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A8157C-2036-4F91-B2AF-7F69DAFC3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AA6145-6AD2-439F-A7BF-5D3314C5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51A5F6-A4E5-424F-A197-8EF57490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DF69A6-20DF-45D0-9089-2811FD80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0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358DA6-B27C-4657-A0B8-654C40D79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4996018-C671-4FD2-85C8-060F63597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6F61C1-D154-4EE7-915A-593BD51B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62714E-491B-45B1-B22B-D581D6063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CA020B-0C85-4245-8CEC-9B66DA38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82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EC43DC-136C-412A-9450-5C1A5FFA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2135B-4E14-4C97-B24B-86931324A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56FFC9-59FD-4AC3-BD80-07CA330C7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99A651-34BA-45D1-8D4A-8994F6EF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C4B1E1-4F6B-477F-A477-BFEB43C6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51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37D9F-5A7A-4396-9863-7610F93CE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3AF958-ABAA-4AE0-85B3-875075E93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16BEB1-85FA-4003-A373-558EE9B50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05AED6-0526-4667-8FEF-59E68259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0EC7BD-18FE-41FA-986C-145BD6A9B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45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9DA475-7118-4EAA-9B59-CFB3A27AA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AD3967-3623-440E-A245-986A72EE5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8CBEEA3-5DF6-4A05-8E29-92E43D4C6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C21840-FF4A-4540-8479-FE3935EC5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3C7D1B0-B621-4E0D-8D42-126FA95CA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DD46CF-F932-4C52-8AA3-E14E1D37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79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11A2D-BD39-448C-A836-9F4ACBA3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2836087-B442-4CE9-9900-CB7988D6C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43A1861-56C2-4666-B4AB-055726A26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24D463D-CFD2-4E75-8C3D-614FDD50B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E4C5FDC-5B81-47E9-8E70-9CE1309F4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6FD77E0-9F72-4215-A43E-0E84B753A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BA3B6C-8BBB-43CD-A1C1-1B2508D7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A344AB4-E332-4D27-B620-C4534E6F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542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88EA3-984F-419A-9E56-100DA213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59E69B3-E0B0-4CBF-8E1E-E02151342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83A860-02F8-4623-B018-80940CB6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738A2D-84B0-4E42-9F23-5A80118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84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5E9BE77-1111-4016-87DC-03CC1F379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862A7C3-0159-4117-B136-D63CD13A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3A083C-132E-4E6A-82ED-7FA70084E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81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76EA8-C1E9-4BA5-B602-2B9F2983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53F6BE-0C08-4ACD-9E8C-34B203017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4CDE65-AD3F-442B-B3B3-3DE01740A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DDDD01-FAAD-4CDB-82FC-B28CEB0A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421D8E-0B5D-457D-B8D7-F3A0A8ECF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1638B90-2A3E-40BC-B324-7E86EB20B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51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911F4-42BA-4BBB-BCA6-1A525B901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1481B41-DA9B-4783-9F12-9EE83DE0F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67F1BD-71EF-4F8F-AA46-D42292EE4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32A6BC-2952-437D-B3A5-0E503BA5B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940E76-AD9B-4F86-88CD-0B7907DF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43A3A6-8A5C-44E3-9DF2-4D09C0D1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12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C809963-4C26-42E1-BDFA-0D3F2CC3B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9E98DA-F48C-476F-BA2B-59CB7C707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4E31CB-DF8E-4745-AFB8-BCB4714CA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F933-9813-405D-8C7C-9467483C6F83}" type="datetimeFigureOut">
              <a:rPr lang="pt-BR" smtClean="0"/>
              <a:t>16/01/2026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AD4112-350D-47FA-82F1-CD1FBB512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F2EDB0-A814-48E1-A195-87AB4A219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99B0-0654-4B2B-A0D0-D5A6E565A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45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id="{BCAC18CC-A1D6-5D51-973E-7A7BAA9E53FE}"/>
              </a:ext>
            </a:extLst>
          </p:cNvPr>
          <p:cNvSpPr txBox="1">
            <a:spLocks/>
          </p:cNvSpPr>
          <p:nvPr/>
        </p:nvSpPr>
        <p:spPr>
          <a:xfrm>
            <a:off x="98539" y="776565"/>
            <a:ext cx="11994922" cy="97004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2000" b="1" dirty="0">
              <a:solidFill>
                <a:srgbClr val="454544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sz="9600" b="1" dirty="0">
                <a:solidFill>
                  <a:srgbClr val="454544"/>
                </a:solidFill>
              </a:rPr>
              <a:t>SECRETARIA DE ESTADO DE MEIO AMBIENTE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sz="9600" b="1" dirty="0">
                <a:solidFill>
                  <a:srgbClr val="454544"/>
                </a:solidFill>
              </a:rPr>
              <a:t>SUBSECRETARIA DE FISCALIZAÇÃO AMBIENTAL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4000" dirty="0">
              <a:solidFill>
                <a:srgbClr val="454544"/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E229A4D-74F7-59E3-56F9-7695ED0BE22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114" y="1827121"/>
            <a:ext cx="3709308" cy="448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C22D60-B702-AEAC-7BC3-39B1BF55C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6525291-EA3C-EA7A-4AD9-A7307F012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579" y="914400"/>
            <a:ext cx="7846927" cy="271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8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D8163A-CB6F-6682-85D7-372A1E6B8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Interface gráfica do usuário, Site&#10;&#10;O conteúdo gerado por IA pode estar incorreto.">
            <a:extLst>
              <a:ext uri="{FF2B5EF4-FFF2-40B4-BE49-F238E27FC236}">
                <a16:creationId xmlns:a16="http://schemas.microsoft.com/office/drawing/2014/main" id="{EA628EB8-8649-19F5-C38E-34C66A7ED3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245" y="374072"/>
            <a:ext cx="11700164" cy="648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56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7F5B7E-5E52-4EE3-E6EB-1CB44EEDA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1A3F042-1493-DC40-136E-DCC69ACB5BB0}"/>
              </a:ext>
            </a:extLst>
          </p:cNvPr>
          <p:cNvSpPr txBox="1"/>
          <p:nvPr/>
        </p:nvSpPr>
        <p:spPr>
          <a:xfrm>
            <a:off x="95592" y="502404"/>
            <a:ext cx="12000815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algn="ctr">
              <a:defRPr sz="2500">
                <a:latin typeface="Berlin Sans FB" panose="020E0602020502020306" pitchFamily="34" charset="0"/>
                <a:cs typeface="Arial" charset="0"/>
              </a:defRPr>
            </a:lvl1pPr>
          </a:lstStyle>
          <a:p>
            <a:r>
              <a:rPr lang="pt-BR" sz="2000" dirty="0">
                <a:latin typeface="Berlin Sans FB"/>
                <a:cs typeface="Arial"/>
              </a:rPr>
              <a:t>- AUTOS DE INFRAÇÃO LAVRADOS </a:t>
            </a:r>
            <a:r>
              <a:rPr lang="pt-BR" sz="2000" u="sng" dirty="0">
                <a:latin typeface="Berlin Sans FB"/>
                <a:cs typeface="Arial"/>
              </a:rPr>
              <a:t>ANTES</a:t>
            </a:r>
            <a:r>
              <a:rPr lang="pt-BR" sz="2000" dirty="0">
                <a:latin typeface="Berlin Sans FB"/>
                <a:cs typeface="Arial"/>
              </a:rPr>
              <a:t> DE 10/01/2025</a:t>
            </a:r>
          </a:p>
        </p:txBody>
      </p:sp>
      <p:sp>
        <p:nvSpPr>
          <p:cNvPr id="6" name="Retângulo 14">
            <a:extLst>
              <a:ext uri="{FF2B5EF4-FFF2-40B4-BE49-F238E27FC236}">
                <a16:creationId xmlns:a16="http://schemas.microsoft.com/office/drawing/2014/main" id="{5BA80F62-E3A4-5EC0-683A-21452BA6E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93" y="979120"/>
            <a:ext cx="12000814" cy="516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indent="190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Processos em curso na data de publicação da Lei nº 25.144, de 2025 – </a:t>
            </a:r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10/01/2025</a:t>
            </a: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Tx/>
              <a:buChar char="-"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Adesão até </a:t>
            </a:r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30/06/2026:</a:t>
            </a: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Atenuante de 50% sobre o valor consolidado da multa para pessoas físicas e jurídicas de direito privado em geral. </a:t>
            </a:r>
          </a:p>
          <a:p>
            <a:pPr algn="just">
              <a:buFontTx/>
              <a:buChar char="-"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Atenuante de 70% para pessoas jurídicas de direito público.</a:t>
            </a:r>
          </a:p>
          <a:p>
            <a:pPr algn="just">
              <a:buFontTx/>
              <a:buChar char="-"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Incidência da atenuante em percentual integral</a:t>
            </a:r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independentemente da fase processual</a:t>
            </a: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FontTx/>
              <a:buChar char="-"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Incidência da atenuante sobre o valor consolidado da multa simples: </a:t>
            </a: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considera-se consolidado o valor da multa simples resultante da fixação do valor-base e da aplicação de atenuantes e agravantes, com a devida correção.</a:t>
            </a:r>
          </a:p>
          <a:p>
            <a:pPr algn="just">
              <a:buFontTx/>
              <a:buChar char="-"/>
            </a:pPr>
            <a:endParaRPr lang="pt-BR" sz="16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00" indent="0" algn="just"/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Impossibilidade de adesão: </a:t>
            </a: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multa diária ou para autos de infração com penalidades definitivas. </a:t>
            </a:r>
          </a:p>
          <a:p>
            <a:pPr marL="2514600" indent="0" algn="just"/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Inaplicabilidade para infração administrativa: </a:t>
            </a:r>
            <a:r>
              <a:rPr lang="pt-BR" sz="16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da qual decorreu morte humana; b) praticada mediante o emprego de métodos cruéis para abate ou captura de animais; c) da qual tenha decorrido rompimento e extravasamento de barragem de rejeito, bem como de deslizamento de pilha de estéril. </a:t>
            </a:r>
          </a:p>
        </p:txBody>
      </p:sp>
    </p:spTree>
    <p:extLst>
      <p:ext uri="{BB962C8B-B14F-4D97-AF65-F5344CB8AC3E}">
        <p14:creationId xmlns:p14="http://schemas.microsoft.com/office/powerpoint/2010/main" val="202051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FBB5F9-D858-A05F-ACBD-B57A10113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4">
            <a:extLst>
              <a:ext uri="{FF2B5EF4-FFF2-40B4-BE49-F238E27FC236}">
                <a16:creationId xmlns:a16="http://schemas.microsoft.com/office/drawing/2014/main" id="{52947D6C-71B4-88EC-ED15-13981050D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" y="969335"/>
            <a:ext cx="12000814" cy="523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indent="190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Processos em curso na data de publicação da Lei nº 25.144, de 2025 – </a:t>
            </a:r>
            <a:r>
              <a:rPr lang="pt-BR" sz="15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10/01/2025</a:t>
            </a:r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0" algn="just">
              <a:buNone/>
            </a:pPr>
            <a:endParaRPr lang="pt-BR" sz="15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5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Escalonamento da atenuante, a depender da fase processual:</a:t>
            </a:r>
          </a:p>
          <a:p>
            <a:pPr algn="just">
              <a:buFontTx/>
              <a:buChar char="-"/>
            </a:pPr>
            <a:endParaRPr lang="pt-BR" sz="15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14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– 50% (cinquenta por cento) se o autuado manifestar interesse na adesão ao Pecma no prazo de até 20 (vinte) dias contados da notificação da lavratura do respectivo auto de infração (</a:t>
            </a:r>
            <a:r>
              <a:rPr lang="pt-BR" sz="14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pessoas físicas e jurídicas de direito público e privado em geral)</a:t>
            </a:r>
            <a:r>
              <a:rPr lang="pt-BR" sz="14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0" algn="just">
              <a:buNone/>
            </a:pPr>
            <a:endParaRPr lang="pt-BR" sz="14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14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 – 40% (quarenta por cento) se o autuado manifestar interesse na adesão ao Pecma </a:t>
            </a:r>
            <a:r>
              <a:rPr lang="pt-BR" sz="14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antes da decisão referente à defesa administrativa</a:t>
            </a:r>
            <a:r>
              <a:rPr lang="pt-BR" sz="14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0" algn="just">
              <a:buNone/>
            </a:pPr>
            <a:endParaRPr lang="pt-BR" sz="14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14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III – 30% (trinta por cento) se o autuado manifestar interesse na adesão ao Pecma </a:t>
            </a:r>
            <a:r>
              <a:rPr lang="pt-BR" sz="14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prazo para apresentação de recurso administrativo ou enquanto pendente o seu julgamento.</a:t>
            </a:r>
            <a:endParaRPr lang="pt-BR" sz="15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algn="just">
              <a:buNone/>
            </a:pPr>
            <a:endParaRPr lang="pt-BR" sz="1500" b="1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5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Incidência da atenuante sobre o valor consolidado da multa simples: </a:t>
            </a:r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considera-se consolidado o valor da multa simples resultante da fixação do valor-base e da aplicação de atenuantes e agravantes, com a devida correção.</a:t>
            </a:r>
          </a:p>
          <a:p>
            <a:pPr algn="just">
              <a:buFontTx/>
              <a:buChar char="-"/>
            </a:pPr>
            <a:endParaRPr lang="pt-BR" sz="15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00" indent="0" algn="just"/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Impossibilidade de adesão: </a:t>
            </a:r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multa diária ou para autos de infração com penalidades definitivas. </a:t>
            </a:r>
          </a:p>
          <a:p>
            <a:pPr marL="2514600" indent="0" algn="just">
              <a:buFontTx/>
              <a:buChar char="-"/>
            </a:pPr>
            <a:endParaRPr lang="pt-BR" sz="1500" dirty="0">
              <a:solidFill>
                <a:srgbClr val="191D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14600" indent="0" algn="just"/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Inaplicabilidade para infração administrativa: </a:t>
            </a:r>
            <a:r>
              <a:rPr lang="pt-BR" sz="1500" dirty="0">
                <a:solidFill>
                  <a:srgbClr val="191D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da qual decorreu morte humana; b) praticada mediante o emprego de métodos cruéis para abate ou captura de animais; c) da qual tenha decorrido rompimento e extravasamento de barragem de rejeito, bem como de deslizamento de pilha de estéril.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8506136-33F1-E510-456F-552AE617AF29}"/>
              </a:ext>
            </a:extLst>
          </p:cNvPr>
          <p:cNvSpPr txBox="1"/>
          <p:nvPr/>
        </p:nvSpPr>
        <p:spPr>
          <a:xfrm>
            <a:off x="95593" y="475488"/>
            <a:ext cx="12000815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algn="ctr">
              <a:defRPr sz="2500">
                <a:latin typeface="Berlin Sans FB" panose="020E0602020502020306" pitchFamily="34" charset="0"/>
                <a:cs typeface="Arial" charset="0"/>
              </a:defRPr>
            </a:lvl1pPr>
          </a:lstStyle>
          <a:p>
            <a:pPr marL="342900" indent="-342900">
              <a:buFontTx/>
              <a:buChar char="-"/>
            </a:pPr>
            <a:r>
              <a:rPr lang="pt-BR" sz="2000" dirty="0">
                <a:latin typeface="Berlin Sans FB"/>
                <a:ea typeface="Calibri"/>
                <a:cs typeface="Arial"/>
              </a:rPr>
              <a:t>AUTOS DE INFRAÇÃO LAVRADOS </a:t>
            </a:r>
            <a:r>
              <a:rPr lang="pt-BR" sz="2000" u="sng" dirty="0">
                <a:latin typeface="Berlin Sans FB"/>
                <a:ea typeface="Calibri"/>
                <a:cs typeface="Arial"/>
              </a:rPr>
              <a:t>A PARTIR DE </a:t>
            </a:r>
            <a:r>
              <a:rPr lang="pt-BR" sz="2000" dirty="0">
                <a:latin typeface="Berlin Sans FB"/>
                <a:ea typeface="Calibri"/>
                <a:cs typeface="Arial"/>
              </a:rPr>
              <a:t>10/01/2025</a:t>
            </a:r>
          </a:p>
        </p:txBody>
      </p:sp>
    </p:spTree>
    <p:extLst>
      <p:ext uri="{BB962C8B-B14F-4D97-AF65-F5344CB8AC3E}">
        <p14:creationId xmlns:p14="http://schemas.microsoft.com/office/powerpoint/2010/main" val="153565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216B67-A8FB-F8F3-5152-3AC4E6397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4">
            <a:extLst>
              <a:ext uri="{FF2B5EF4-FFF2-40B4-BE49-F238E27FC236}">
                <a16:creationId xmlns:a16="http://schemas.microsoft.com/office/drawing/2014/main" id="{0BB7E785-621C-D5A4-F2B2-16AA32131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86" y="1034800"/>
            <a:ext cx="12000814" cy="6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indent="190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>
              <a:buNone/>
            </a:pPr>
            <a:r>
              <a:rPr lang="pt-BR" sz="1500" b="1" dirty="0"/>
              <a:t>1. Adesão e Formalização (TCA)</a:t>
            </a:r>
            <a:endParaRPr lang="pt-BR" sz="1500" dirty="0"/>
          </a:p>
          <a:p>
            <a:pPr lvl="1"/>
            <a:r>
              <a:rPr lang="pt-BR" sz="1500" dirty="0"/>
              <a:t>Realizada via sistema com assinatura digital de </a:t>
            </a:r>
            <a:r>
              <a:rPr lang="pt-BR" sz="1500" b="1" dirty="0"/>
              <a:t>Termo de Composição Administrativa (TCA)</a:t>
            </a:r>
            <a:r>
              <a:rPr lang="pt-BR" sz="1500" dirty="0"/>
              <a:t> específico para cada auto de infração.</a:t>
            </a:r>
          </a:p>
          <a:p>
            <a:pPr lvl="1"/>
            <a:r>
              <a:rPr lang="pt-BR" sz="1500" dirty="0"/>
              <a:t>A manifestação de interesse </a:t>
            </a:r>
            <a:r>
              <a:rPr lang="pt-BR" sz="1500" b="1" dirty="0"/>
              <a:t>suspende o processo administrativo</a:t>
            </a:r>
            <a:r>
              <a:rPr lang="pt-BR" sz="1500" dirty="0"/>
              <a:t> até decisão final.</a:t>
            </a:r>
          </a:p>
          <a:p>
            <a:pPr lvl="1"/>
            <a:r>
              <a:rPr lang="pt-BR" sz="1500" b="1" dirty="0"/>
              <a:t>Requisitos:</a:t>
            </a:r>
            <a:r>
              <a:rPr lang="pt-BR" sz="1500" dirty="0"/>
              <a:t> reconhecimento do cometimento da infração (efeitos de reincidência) e desistência de defesas/recursos/ações.</a:t>
            </a:r>
          </a:p>
          <a:p>
            <a:pPr lvl="1"/>
            <a:endParaRPr lang="pt-BR" sz="1500" dirty="0"/>
          </a:p>
          <a:p>
            <a:pPr indent="0">
              <a:buNone/>
            </a:pPr>
            <a:r>
              <a:rPr lang="pt-BR" sz="1500" b="1" dirty="0"/>
              <a:t>2. Processamento e Homologação</a:t>
            </a:r>
            <a:endParaRPr lang="pt-BR" sz="1500" dirty="0"/>
          </a:p>
          <a:p>
            <a:pPr lvl="1"/>
            <a:r>
              <a:rPr lang="pt-BR" sz="1500" dirty="0"/>
              <a:t>Conferência administrativa dos requisitos e valores pela unidade responsável.</a:t>
            </a:r>
          </a:p>
          <a:p>
            <a:pPr lvl="1"/>
            <a:r>
              <a:rPr lang="pt-BR" sz="1500" b="1" dirty="0"/>
              <a:t>Homologação da URC Copam:</a:t>
            </a:r>
            <a:r>
              <a:rPr lang="pt-BR" sz="1500" dirty="0"/>
              <a:t> necessária apenas se o valor original da multa for superior a </a:t>
            </a:r>
            <a:r>
              <a:rPr lang="pt-BR" sz="1500" b="1" dirty="0"/>
              <a:t>60.503,38 </a:t>
            </a:r>
            <a:r>
              <a:rPr lang="pt-BR" sz="1500" b="1" dirty="0" err="1"/>
              <a:t>UFEMGs</a:t>
            </a:r>
            <a:r>
              <a:rPr lang="pt-BR" sz="1500" dirty="0"/>
              <a:t>.</a:t>
            </a:r>
          </a:p>
          <a:p>
            <a:pPr lvl="1"/>
            <a:r>
              <a:rPr lang="pt-BR" sz="1500" dirty="0"/>
              <a:t>Adesão não exime a obrigação de reparar o dano e regularizar a atividade.</a:t>
            </a:r>
          </a:p>
          <a:p>
            <a:pPr lvl="1"/>
            <a:endParaRPr lang="pt-BR" sz="1500" dirty="0"/>
          </a:p>
          <a:p>
            <a:pPr indent="0">
              <a:buNone/>
            </a:pPr>
            <a:r>
              <a:rPr lang="pt-BR" sz="1500" b="1" dirty="0"/>
              <a:t>3. Pagamento e Arrecadação</a:t>
            </a:r>
            <a:endParaRPr lang="pt-BR" sz="1500" dirty="0"/>
          </a:p>
          <a:p>
            <a:pPr lvl="1"/>
            <a:r>
              <a:rPr lang="pt-BR" sz="1500" dirty="0"/>
              <a:t>Emissão de DAE único (vencimento em 20 dias), admitindo-se o </a:t>
            </a:r>
            <a:r>
              <a:rPr lang="pt-BR" sz="1500" b="1" dirty="0"/>
              <a:t>parcelamento</a:t>
            </a:r>
            <a:r>
              <a:rPr lang="pt-BR" sz="1500" dirty="0"/>
              <a:t> (conforme Dec. 46.668/14).</a:t>
            </a:r>
          </a:p>
          <a:p>
            <a:pPr lvl="1"/>
            <a:r>
              <a:rPr lang="pt-BR" sz="1500" b="1" dirty="0"/>
              <a:t>Divisão da Receita:</a:t>
            </a:r>
            <a:r>
              <a:rPr lang="pt-BR" sz="1500" dirty="0"/>
              <a:t> 50% destinado ao caixa do Órgão/Entidade e 50% para fonte específica de conversão de multas.</a:t>
            </a:r>
          </a:p>
          <a:p>
            <a:pPr lvl="1"/>
            <a:endParaRPr lang="pt-BR" sz="1500" dirty="0"/>
          </a:p>
          <a:p>
            <a:pPr marL="2514600" indent="4763">
              <a:buNone/>
            </a:pPr>
            <a:r>
              <a:rPr lang="pt-BR" sz="1500" b="1" dirty="0"/>
              <a:t>4. Destinação dos Recursos (Banco de Projetos)</a:t>
            </a:r>
            <a:endParaRPr lang="pt-BR" sz="1500" dirty="0"/>
          </a:p>
          <a:p>
            <a:pPr marL="2514600" lvl="1" indent="4763">
              <a:buNone/>
            </a:pPr>
            <a:r>
              <a:rPr lang="pt-BR" sz="1500" dirty="0"/>
              <a:t>- O autuado </a:t>
            </a:r>
            <a:r>
              <a:rPr lang="pt-BR" sz="1500" b="1" dirty="0"/>
              <a:t>não precisa apresentar projetos</a:t>
            </a:r>
            <a:r>
              <a:rPr lang="pt-BR" sz="1500" dirty="0"/>
              <a:t>; os recursos financiam o Banco de Projetos do Estado.</a:t>
            </a:r>
          </a:p>
          <a:p>
            <a:pPr marL="2514600" lvl="1" indent="4763">
              <a:buNone/>
            </a:pPr>
            <a:r>
              <a:rPr lang="pt-BR" sz="1500" b="1" dirty="0"/>
              <a:t>- Foco:</a:t>
            </a:r>
            <a:r>
              <a:rPr lang="pt-BR" sz="1500" dirty="0"/>
              <a:t> Recuperação de áreas degradadas, recursos hídricos, saneamento, fauna/flora, etc. </a:t>
            </a:r>
          </a:p>
          <a:p>
            <a:pPr marL="2514600" lvl="1" indent="4763">
              <a:buNone/>
            </a:pPr>
            <a:r>
              <a:rPr lang="pt-BR" sz="1500" dirty="0"/>
              <a:t>- 40% da receita de conversão será destinada a projetos indicados pela Assembleia Legislativa.</a:t>
            </a:r>
          </a:p>
          <a:p>
            <a:pPr marL="2514600" lvl="1" indent="4763">
              <a:buNone/>
            </a:pPr>
            <a:endParaRPr lang="pt-BR" sz="1500" dirty="0"/>
          </a:p>
          <a:p>
            <a:pPr marL="2514600" lvl="1" indent="4763">
              <a:buNone/>
            </a:pPr>
            <a:r>
              <a:rPr lang="pt-BR" sz="1500" dirty="0"/>
              <a:t>Outras informações e orientações: https://meioambiente.mg.gov.br/</a:t>
            </a:r>
          </a:p>
          <a:p>
            <a:pPr indent="0" algn="just">
              <a:buNone/>
            </a:pPr>
            <a:endParaRPr lang="pt-BR" sz="1600" dirty="0">
              <a:solidFill>
                <a:srgbClr val="191D27"/>
              </a:solidFill>
              <a:latin typeface="+mn-lt"/>
              <a:cs typeface="Calibri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9BA660C-1C27-AF01-4017-5A2CAF344DB2}"/>
              </a:ext>
            </a:extLst>
          </p:cNvPr>
          <p:cNvSpPr txBox="1"/>
          <p:nvPr/>
        </p:nvSpPr>
        <p:spPr>
          <a:xfrm>
            <a:off x="191185" y="523113"/>
            <a:ext cx="12000815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algn="ctr">
              <a:defRPr sz="2500">
                <a:latin typeface="Berlin Sans FB" panose="020E0602020502020306" pitchFamily="34" charset="0"/>
                <a:cs typeface="Arial" charset="0"/>
              </a:defRPr>
            </a:lvl1pPr>
          </a:lstStyle>
          <a:p>
            <a:r>
              <a:rPr lang="pt-BR" sz="2000" dirty="0">
                <a:latin typeface="Berlin Sans FB"/>
                <a:ea typeface="Calibri"/>
                <a:cs typeface="Arial"/>
              </a:rPr>
              <a:t>MANTIDAS AS REGRAS E A FORMA DE ADESÃO</a:t>
            </a:r>
          </a:p>
        </p:txBody>
      </p:sp>
    </p:spTree>
    <p:extLst>
      <p:ext uri="{BB962C8B-B14F-4D97-AF65-F5344CB8AC3E}">
        <p14:creationId xmlns:p14="http://schemas.microsoft.com/office/powerpoint/2010/main" val="1235499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77E517-68BF-A53E-DBCA-064E95E55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941AD43-551D-7243-7B01-A1595222F2AD}"/>
              </a:ext>
            </a:extLst>
          </p:cNvPr>
          <p:cNvSpPr txBox="1"/>
          <p:nvPr/>
        </p:nvSpPr>
        <p:spPr>
          <a:xfrm>
            <a:off x="191185" y="523113"/>
            <a:ext cx="12000815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algn="ctr">
              <a:defRPr sz="2500">
                <a:latin typeface="Berlin Sans FB" panose="020E0602020502020306" pitchFamily="34" charset="0"/>
                <a:cs typeface="Arial" charset="0"/>
              </a:defRPr>
            </a:lvl1pPr>
          </a:lstStyle>
          <a:p>
            <a:r>
              <a:rPr lang="pt-BR" sz="2000" dirty="0">
                <a:latin typeface="Berlin Sans FB"/>
                <a:ea typeface="Calibri"/>
                <a:cs typeface="Arial"/>
              </a:rPr>
              <a:t>DADOS SEOBRE O PECMA</a:t>
            </a:r>
          </a:p>
        </p:txBody>
      </p:sp>
      <p:pic>
        <p:nvPicPr>
          <p:cNvPr id="7" name="Imagem 6" descr="Interface gráfica do usuário, Aplicativo, Site&#10;&#10;O conteúdo gerado por IA pode estar incorreto.">
            <a:extLst>
              <a:ext uri="{FF2B5EF4-FFF2-40B4-BE49-F238E27FC236}">
                <a16:creationId xmlns:a16="http://schemas.microsoft.com/office/drawing/2014/main" id="{0311C875-9F18-D26D-ECF4-3BE66672E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475" y="994930"/>
            <a:ext cx="9886950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58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32075F-A0E8-60D8-9D44-1A48B8153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6F68CEA1-7B89-FA25-D85A-8D1D12F8EE9A}"/>
              </a:ext>
            </a:extLst>
          </p:cNvPr>
          <p:cNvSpPr txBox="1">
            <a:spLocks/>
          </p:cNvSpPr>
          <p:nvPr/>
        </p:nvSpPr>
        <p:spPr>
          <a:xfrm>
            <a:off x="742753" y="1717066"/>
            <a:ext cx="10532961" cy="29900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2000" b="1" dirty="0">
              <a:solidFill>
                <a:srgbClr val="454544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Obrigada!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454544"/>
                </a:solidFill>
                <a:ea typeface="Calibri"/>
                <a:cs typeface="Calibri"/>
              </a:rPr>
              <a:t>Vanessa Helena Hilário Fernandes Cruz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Secretaria de Estado de Meio Ambiente e Desenvolvimento Sustentável – Semad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Subsecretaria de Fiscalização Ambiental - Sufis</a:t>
            </a:r>
            <a:br>
              <a:rPr lang="pt-BR" sz="2400" dirty="0"/>
            </a:b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Telefone: (31) 3915-1170 - 1945</a:t>
            </a:r>
            <a:br>
              <a:rPr lang="pt-BR" sz="2400" dirty="0"/>
            </a:b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Cidade Administrativa Presidente Tancredo Neves, Rodovia Papa João Paulo II, nº 4.143</a:t>
            </a:r>
            <a:br>
              <a:rPr lang="pt-BR" sz="2400" dirty="0"/>
            </a:b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</a:rPr>
              <a:t>Bairro Serra Verde, Edifício Minas, 2º andar, CEP 31.630-900 - Belo Horizonte – MG</a:t>
            </a:r>
            <a:endParaRPr lang="pt-BR" b="1" dirty="0">
              <a:solidFill>
                <a:srgbClr val="454544"/>
              </a:solidFill>
              <a:ea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4000" dirty="0">
              <a:solidFill>
                <a:srgbClr val="454544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pt-BR" sz="4000" dirty="0">
              <a:solidFill>
                <a:srgbClr val="4545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136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4672</TotalTime>
  <Words>764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Arial</vt:lpstr>
      <vt:lpstr>Berlin Sans FB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Batista de Oliveira Dias</dc:creator>
  <cp:lastModifiedBy>Vanessa Hilário</cp:lastModifiedBy>
  <cp:revision>9</cp:revision>
  <dcterms:created xsi:type="dcterms:W3CDTF">2026-01-07T18:43:56Z</dcterms:created>
  <dcterms:modified xsi:type="dcterms:W3CDTF">2026-01-19T21:10:31Z</dcterms:modified>
</cp:coreProperties>
</file>