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350" r:id="rId3"/>
    <p:sldId id="364" r:id="rId4"/>
    <p:sldId id="455" r:id="rId5"/>
    <p:sldId id="445" r:id="rId6"/>
    <p:sldId id="446" r:id="rId7"/>
    <p:sldId id="456" r:id="rId8"/>
    <p:sldId id="448" r:id="rId9"/>
    <p:sldId id="453" r:id="rId10"/>
    <p:sldId id="454" r:id="rId11"/>
    <p:sldId id="268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9C2475-F8CF-28F0-4670-FEC9BCE0F5D9}" name="Usuário Convidado" initials="UC" userId="S::urn:spo:anon#5c42fe2a1b0e1bde2a3b9cfaa20df46bcf31e1240838c4edf9aa7b6e0db173e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13" autoAdjust="0"/>
  </p:normalViewPr>
  <p:slideViewPr>
    <p:cSldViewPr snapToGrid="0">
      <p:cViewPr varScale="1">
        <p:scale>
          <a:sx n="94" d="100"/>
          <a:sy n="94" d="100"/>
        </p:scale>
        <p:origin x="11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18C29-08BF-4A55-A923-604A337BF54C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C88BA-5C98-40B5-9B9C-BAA1B75811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07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88BA-5C98-40B5-9B9C-BAA1B758112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1834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88BA-5C98-40B5-9B9C-BAA1B758112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22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756731-FE14-40BB-88DD-0E2528A3D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F3FB5A-3077-4D05-A793-1C84C3AA6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7340B0-48EF-4BA8-A445-3D4A8493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1D59BF-9FF7-4438-879C-5AD956BE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1D4C11-9975-474F-BEA7-B79174AF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27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0CEEA-54D0-496A-AB8A-A3459DD8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491C25-4735-412C-8E34-A8762C0BB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D920AF-233D-4233-BD19-852981BB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D1C9B3-6ED3-4A2E-B890-30F53579A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7BB04D-B3B2-4089-A0B8-70AF65AD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57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DCA6D9-6910-463E-AF86-A34F5F768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B91A53-244C-4FB8-B0C1-CA9636A0C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917495-E906-4D2C-8C9B-5828C961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59DA6D-FFFD-40A4-852C-8794FF79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4DC79D-356F-4796-9DA0-01CCC5A1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98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FCD47-A270-4D07-80A7-D3B1997B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3BB1FC-0573-4102-BF4E-247754E52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35625F-A92D-4ADF-9018-9E8B7AEF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0942D4-04BB-44C2-89EB-93E90FB7C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CEDF46-7E6C-4421-A807-FD5869F3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40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1667A-75B8-44B6-8A26-884D2B615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E6EA68-5CC3-4AE1-A22F-B35F29620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DD810B-AAA7-4645-B653-B0A58B2E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32C288-B49F-402D-A2AC-AC1FD6D4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8ABA61-06F1-40A1-A2EB-2A0EAFFE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73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7A1C4-28DF-4656-9275-1F98822FC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F53A02-5B04-47E4-B030-8EE41A502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A14AC2-66B0-4B36-B07E-639BAED02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EA39C6-CD32-4BDD-B2BF-E260345C8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2174EA-C404-4718-A349-B17EA8AF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91B7AD-0882-4976-83F8-6D760A2E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63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3332A-9D31-4484-AA6F-6D04E5A9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EA48BF-6729-4713-A161-AA03597BE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AF313B-9845-4718-AEB8-98B05AC1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5E34EF-CCAD-4158-B2F0-A15FE1989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D166997-EEEE-4F9F-BC33-75E38A60E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7DE1F2A-7F54-4854-AA8D-A17222EF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BF7EDF-149C-4D58-9EB8-448874D2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55CF23E-5F4C-4166-AF44-3C2F53ED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39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20D05-ACA4-4D46-A729-312B47057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7790BB8-8009-4CBC-95F0-DACBCD14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BB695-CAAE-47F6-8B35-D100692B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D685E34-0F9F-4DBA-945F-2BAE64B9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56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C8F2D54-9CC1-4738-9B4D-CC0D4B8B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E1D7CB8-6F56-4A9A-9D01-BB057830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1CDC52-6A5C-408C-B99D-B383B68A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59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A8FCB2-E7BB-4F5E-B89E-298C1C303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A3DFC2-2804-452B-9CAF-DD948A553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820FCD-B6AD-47B5-9E4E-0C978AF17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8C45F0-E954-48BE-9061-AD7E9B73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4466FE-C485-40FC-9EDD-F6EF2981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29F62A-7A9C-4A00-A5D1-FA6BCA13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78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686D6-94E5-4DEA-8258-6749D4C6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CC75D38-FB86-4FB7-A6BD-D71B69744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143167-B068-45B5-8452-4D1CB16C3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FB01D4-903F-4F96-AAE9-8F73B731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628120-46A0-4E1C-93AE-06A68B09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09D54A-BDBA-4EB9-AFF0-7CD981C8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94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25148D-3672-43C9-BB04-ED044F04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BBF734-CA99-4834-B322-7FDA716D9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EE1C5F-78A8-41E4-A7B5-1DF063CB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BB4B2-570B-45E1-9E06-D7969B987310}" type="datetimeFigureOut">
              <a:rPr lang="pt-BR" smtClean="0"/>
              <a:t>06/03/2025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3E8A6F-7050-49DB-8BD0-6BE1248DF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2C4589-07E6-432F-8ACA-D0C858EF7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5D6F5-49CD-4682-92AE-3FCB66001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1263C0-48D3-4C87-9EC5-03BCE0B3C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" y="-39773"/>
            <a:ext cx="12093461" cy="685800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D63E9543-18B3-4592-99C9-22BDFC113ADA}"/>
              </a:ext>
            </a:extLst>
          </p:cNvPr>
          <p:cNvSpPr txBox="1">
            <a:spLocks/>
          </p:cNvSpPr>
          <p:nvPr/>
        </p:nvSpPr>
        <p:spPr>
          <a:xfrm>
            <a:off x="98539" y="776565"/>
            <a:ext cx="11994922" cy="97004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sz="2000" b="1" dirty="0">
              <a:solidFill>
                <a:srgbClr val="454544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9600" b="1" dirty="0">
                <a:solidFill>
                  <a:srgbClr val="454544"/>
                </a:solidFill>
              </a:rPr>
              <a:t>SECRETARIA DE ESTADO DE MEIO AMBIENTE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9600" b="1" dirty="0">
                <a:solidFill>
                  <a:srgbClr val="454544"/>
                </a:solidFill>
              </a:rPr>
              <a:t>SUBSECRETARIA DE FISCALIZAÇÃO AMBIENTAL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sz="4000" dirty="0">
              <a:solidFill>
                <a:srgbClr val="454544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14" y="1827121"/>
            <a:ext cx="3709308" cy="448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2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5-02-20 at 19.44.08 - Resumid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96" y="221064"/>
            <a:ext cx="11374526" cy="6398026"/>
          </a:xfrm>
        </p:spPr>
      </p:pic>
    </p:spTree>
    <p:extLst>
      <p:ext uri="{BB962C8B-B14F-4D97-AF65-F5344CB8AC3E}">
        <p14:creationId xmlns:p14="http://schemas.microsoft.com/office/powerpoint/2010/main" val="41895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1263C0-48D3-4C87-9EC5-03BCE0B3C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" y="0"/>
            <a:ext cx="12093461" cy="685800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D63E9543-18B3-4592-99C9-22BDFC113ADA}"/>
              </a:ext>
            </a:extLst>
          </p:cNvPr>
          <p:cNvSpPr txBox="1">
            <a:spLocks/>
          </p:cNvSpPr>
          <p:nvPr/>
        </p:nvSpPr>
        <p:spPr>
          <a:xfrm>
            <a:off x="1064871" y="2496384"/>
            <a:ext cx="10532961" cy="29900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sz="2000" b="1" dirty="0">
              <a:solidFill>
                <a:srgbClr val="454544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Obrigada!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454544"/>
                </a:solidFill>
                <a:ea typeface="Calibri"/>
                <a:cs typeface="Calibri"/>
              </a:rPr>
              <a:t>Vanessa Helena Hilário Fernandes Cruz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Secretaria de Estado de Meio Ambiente e Desenvolvimento Sustentável – Semad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Subsecretaria de Fiscalização Ambiental - Sufis</a:t>
            </a:r>
            <a:br>
              <a:rPr lang="pt-BR" sz="2400" dirty="0"/>
            </a:b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Telefone: (31) 3915-1170 - 1945</a:t>
            </a:r>
            <a:br>
              <a:rPr lang="pt-BR" sz="2400" dirty="0"/>
            </a:b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Cidade Administrativa Presidente Tancredo Neves, Rodovia Papa João Paulo II, nº 4.143</a:t>
            </a:r>
            <a:br>
              <a:rPr lang="pt-BR" sz="2400" dirty="0"/>
            </a:b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Bairro Serra Verde, Edifício Minas, 2º andar, CEP 31.630-900 - Belo Horizonte – MG</a:t>
            </a:r>
            <a:endParaRPr lang="pt-BR" b="1" dirty="0">
              <a:solidFill>
                <a:srgbClr val="454544"/>
              </a:solidFill>
              <a:ea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sz="4000" dirty="0">
              <a:solidFill>
                <a:srgbClr val="454544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sz="4000" dirty="0">
              <a:solidFill>
                <a:srgbClr val="4545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96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7E0586-E198-42BB-8417-2F1F9D9A0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3" y="0"/>
            <a:ext cx="12093461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06" y="2028497"/>
            <a:ext cx="5585591" cy="19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3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7E0586-E198-42BB-8417-2F1F9D9A0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1769FE4-0834-41D4-B8AD-71FCB06624BF}"/>
              </a:ext>
            </a:extLst>
          </p:cNvPr>
          <p:cNvSpPr txBox="1"/>
          <p:nvPr/>
        </p:nvSpPr>
        <p:spPr>
          <a:xfrm>
            <a:off x="95592" y="729174"/>
            <a:ext cx="12000815" cy="40011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algn="ctr">
              <a:defRPr sz="2500">
                <a:latin typeface="Berlin Sans FB" panose="020E0602020502020306" pitchFamily="34" charset="0"/>
                <a:cs typeface="Arial" charset="0"/>
              </a:defRPr>
            </a:lvl1pPr>
          </a:lstStyle>
          <a:p>
            <a:r>
              <a:rPr lang="pt-BR" sz="2000" dirty="0">
                <a:latin typeface="Berlin Sans FB"/>
                <a:ea typeface="Calibri"/>
                <a:cs typeface="Arial"/>
              </a:rPr>
              <a:t>INTRODUÇÃO – HISTÓRICO - LEGISLAÇÃO </a:t>
            </a:r>
            <a:endParaRPr lang="pt-BR" dirty="0"/>
          </a:p>
        </p:txBody>
      </p:sp>
      <p:sp>
        <p:nvSpPr>
          <p:cNvPr id="5" name="Retângulo 14">
            <a:extLst>
              <a:ext uri="{FF2B5EF4-FFF2-40B4-BE49-F238E27FC236}">
                <a16:creationId xmlns:a16="http://schemas.microsoft.com/office/drawing/2014/main" id="{29232F1A-08AF-4B9C-9969-388B90D5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580" y="3429000"/>
            <a:ext cx="1197093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indent="19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0" algn="l">
              <a:buNone/>
            </a:pPr>
            <a:endParaRPr lang="pt-BR" sz="1500" dirty="0">
              <a:solidFill>
                <a:srgbClr val="000000"/>
              </a:solidFill>
              <a:latin typeface="+mn-lt"/>
            </a:endParaRPr>
          </a:p>
          <a:p>
            <a:pPr indent="0" algn="just">
              <a:buNone/>
            </a:pPr>
            <a:r>
              <a:rPr lang="pt-BR" sz="3000" dirty="0">
                <a:solidFill>
                  <a:srgbClr val="000000"/>
                </a:solidFill>
                <a:latin typeface="+mn-lt"/>
              </a:rPr>
              <a:t> </a:t>
            </a:r>
            <a:endParaRPr lang="pt-BR" sz="3000" b="1" dirty="0">
              <a:latin typeface="Calibri"/>
              <a:cs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1064" y="1275477"/>
            <a:ext cx="117465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3000" dirty="0">
              <a:solidFill>
                <a:srgbClr val="000000"/>
              </a:solidFill>
            </a:endParaRPr>
          </a:p>
          <a:p>
            <a:pPr algn="just"/>
            <a:endParaRPr lang="pt-BR" sz="3000" dirty="0">
              <a:solidFill>
                <a:srgbClr val="000000"/>
              </a:solidFill>
            </a:endParaRPr>
          </a:p>
          <a:p>
            <a:pPr algn="just"/>
            <a:endParaRPr lang="pt-BR" sz="3000" dirty="0">
              <a:solidFill>
                <a:srgbClr val="000000"/>
              </a:solidFill>
            </a:endParaRPr>
          </a:p>
          <a:p>
            <a:pPr algn="just"/>
            <a:r>
              <a:rPr lang="pt-BR" sz="3000" dirty="0">
                <a:solidFill>
                  <a:srgbClr val="000000"/>
                </a:solidFill>
              </a:rPr>
              <a:t>- O </a:t>
            </a:r>
            <a:r>
              <a:rPr lang="pt-BR" sz="3000" dirty="0" err="1">
                <a:solidFill>
                  <a:srgbClr val="000000"/>
                </a:solidFill>
              </a:rPr>
              <a:t>Pecma</a:t>
            </a:r>
            <a:r>
              <a:rPr lang="pt-BR" sz="3000" dirty="0">
                <a:solidFill>
                  <a:srgbClr val="000000"/>
                </a:solidFill>
              </a:rPr>
              <a:t> tem como objetivo a conversão de parte dos  valores das multas em serviços de conservação, preservação, melhoria e recuperação da qualidade do meio ambiente e no financiamento de projetos socioambientais, de educação ambiental e de aprimoramento da regularização e da fiscalização ambiental, assim considerados.</a:t>
            </a:r>
          </a:p>
        </p:txBody>
      </p:sp>
    </p:spTree>
    <p:extLst>
      <p:ext uri="{BB962C8B-B14F-4D97-AF65-F5344CB8AC3E}">
        <p14:creationId xmlns:p14="http://schemas.microsoft.com/office/powerpoint/2010/main" val="118347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019A8B9-D099-4D5C-8B37-9250329D2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F32817-306E-45C6-B538-408D76A2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788F20-69D8-4566-9609-0ED693151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Char char="-"/>
            </a:pPr>
            <a:r>
              <a:rPr lang="pt-BR" sz="2800" b="1" dirty="0">
                <a:latin typeface="Calibri"/>
                <a:ea typeface="Calibri"/>
                <a:cs typeface="Calibri"/>
              </a:rPr>
              <a:t>Lei nº 25.144, de 09/01/2025 (publicada em 10/01/2025) </a:t>
            </a:r>
            <a:r>
              <a:rPr lang="pt-BR" sz="2800" dirty="0">
                <a:latin typeface="Calibri"/>
                <a:ea typeface="Calibri"/>
                <a:cs typeface="Calibri"/>
              </a:rPr>
              <a:t>- Dispõe sobre a transação resolutiva de litígios de natureza tributária e não tributária inscritos em dívida ativa e dá outras providências.</a:t>
            </a:r>
          </a:p>
          <a:p>
            <a:pPr algn="just">
              <a:buFontTx/>
              <a:buChar char="-"/>
            </a:pPr>
            <a:endParaRPr lang="pt-BR" sz="2800" dirty="0">
              <a:latin typeface="Calibri"/>
              <a:cs typeface="Calibri"/>
            </a:endParaRPr>
          </a:p>
          <a:p>
            <a:pPr algn="just">
              <a:buFontTx/>
              <a:buChar char="-"/>
            </a:pPr>
            <a:r>
              <a:rPr lang="pt-BR" sz="2800" dirty="0">
                <a:latin typeface="Calibri"/>
                <a:cs typeface="Calibri"/>
              </a:rPr>
              <a:t>  </a:t>
            </a:r>
            <a:r>
              <a:rPr lang="pt-BR" sz="2800" b="1" dirty="0">
                <a:latin typeface="Calibri"/>
                <a:cs typeface="Calibri"/>
              </a:rPr>
              <a:t>Decreto nº 48.994, de 10 de fevereiro de 2025 - Dispõe sobre o Programa Estadual de Conversão de Multas Ambientais e dá outras providências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951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50554-F3CA-616C-C900-CD704A1BB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7970DC8-64AA-E92A-537B-6F936016E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" y="0"/>
            <a:ext cx="1209346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5A47360-6095-AE3A-1465-C334824C9C2E}"/>
              </a:ext>
            </a:extLst>
          </p:cNvPr>
          <p:cNvSpPr txBox="1"/>
          <p:nvPr/>
        </p:nvSpPr>
        <p:spPr>
          <a:xfrm>
            <a:off x="95591" y="721479"/>
            <a:ext cx="12000815" cy="40011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algn="ctr">
              <a:defRPr sz="2500">
                <a:latin typeface="Berlin Sans FB" panose="020E0602020502020306" pitchFamily="34" charset="0"/>
                <a:cs typeface="Arial" charset="0"/>
              </a:defRPr>
            </a:lvl1pPr>
          </a:lstStyle>
          <a:p>
            <a:r>
              <a:rPr lang="pt-BR" sz="2000" dirty="0">
                <a:latin typeface="Berlin Sans FB"/>
                <a:ea typeface="Calibri"/>
                <a:cs typeface="Arial"/>
              </a:rPr>
              <a:t>- AUTOS DE INFRAÇÃO LAVRADOS ANTES DE 10/01/2025</a:t>
            </a:r>
          </a:p>
        </p:txBody>
      </p:sp>
      <p:sp>
        <p:nvSpPr>
          <p:cNvPr id="5" name="Retângulo 14">
            <a:extLst>
              <a:ext uri="{FF2B5EF4-FFF2-40B4-BE49-F238E27FC236}">
                <a16:creationId xmlns:a16="http://schemas.microsoft.com/office/drawing/2014/main" id="{AB5F96A8-261C-BB42-23A2-E6021076D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16" y="1264870"/>
            <a:ext cx="12000814" cy="544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indent="19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Tx/>
              <a:buChar char="-"/>
            </a:pPr>
            <a:r>
              <a:rPr lang="pt-BR" sz="2500" dirty="0">
                <a:solidFill>
                  <a:srgbClr val="191D27"/>
                </a:solidFill>
                <a:latin typeface="+mn-lt"/>
                <a:cs typeface="Calibri"/>
              </a:rPr>
              <a:t> Processos em curso na data de publicação da Lei nº 25.144, de 2025.</a:t>
            </a:r>
          </a:p>
          <a:p>
            <a:pPr algn="just">
              <a:buFontTx/>
              <a:buChar char="-"/>
            </a:pPr>
            <a:endParaRPr lang="pt-BR" sz="25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500" dirty="0">
                <a:solidFill>
                  <a:srgbClr val="191D27"/>
                </a:solidFill>
                <a:latin typeface="+mn-lt"/>
                <a:cs typeface="Calibri"/>
              </a:rPr>
              <a:t> Adesão até 10/07/2025 (6 meses após a publicação da Lei nº 25.144/2025). </a:t>
            </a:r>
          </a:p>
          <a:p>
            <a:pPr algn="just">
              <a:buFontTx/>
              <a:buChar char="-"/>
            </a:pPr>
            <a:endParaRPr lang="pt-BR" sz="25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500" dirty="0">
                <a:solidFill>
                  <a:srgbClr val="191D27"/>
                </a:solidFill>
                <a:latin typeface="+mn-lt"/>
                <a:cs typeface="Calibri"/>
              </a:rPr>
              <a:t> Atenuante de 50% sobre o valor consolidado da multa para pessoas físicas e jurídicas de direito privado em geral. </a:t>
            </a:r>
          </a:p>
          <a:p>
            <a:pPr algn="just">
              <a:buFontTx/>
              <a:buChar char="-"/>
            </a:pPr>
            <a:endParaRPr lang="pt-BR" sz="25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500" dirty="0">
                <a:solidFill>
                  <a:srgbClr val="191D27"/>
                </a:solidFill>
                <a:latin typeface="+mn-lt"/>
                <a:cs typeface="Calibri"/>
              </a:rPr>
              <a:t> Atenuante de 70% para pessoas jurídicas de direito público.</a:t>
            </a:r>
          </a:p>
          <a:p>
            <a:pPr algn="just">
              <a:buFontTx/>
              <a:buChar char="-"/>
            </a:pPr>
            <a:endParaRPr lang="pt-BR" sz="25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500" b="1" dirty="0">
                <a:solidFill>
                  <a:srgbClr val="191D27"/>
                </a:solidFill>
                <a:latin typeface="+mn-lt"/>
                <a:cs typeface="Calibri"/>
              </a:rPr>
              <a:t>Independentemente da fase processual</a:t>
            </a:r>
            <a:r>
              <a:rPr lang="pt-BR" sz="2500" dirty="0">
                <a:solidFill>
                  <a:srgbClr val="191D27"/>
                </a:solidFill>
                <a:latin typeface="+mn-lt"/>
                <a:cs typeface="Calibri"/>
              </a:rPr>
              <a:t>, até a definitividade das penalidades. </a:t>
            </a:r>
          </a:p>
          <a:p>
            <a:pPr algn="just">
              <a:buFontTx/>
              <a:buChar char="-"/>
            </a:pPr>
            <a:endParaRPr lang="pt-BR" sz="1600" dirty="0">
              <a:solidFill>
                <a:srgbClr val="191D27"/>
              </a:solidFill>
              <a:latin typeface="+mn-lt"/>
              <a:cs typeface="Calibri"/>
            </a:endParaRPr>
          </a:p>
          <a:p>
            <a:pPr indent="0" algn="just">
              <a:buNone/>
            </a:pPr>
            <a:endParaRPr lang="pt-BR" sz="1600" dirty="0">
              <a:solidFill>
                <a:srgbClr val="191D27"/>
              </a:solidFill>
              <a:latin typeface="+mn-lt"/>
              <a:cs typeface="Calibri"/>
            </a:endParaRPr>
          </a:p>
          <a:p>
            <a:pPr indent="0" algn="just">
              <a:buNone/>
            </a:pPr>
            <a:endParaRPr lang="pt-BR" sz="1600" dirty="0">
              <a:solidFill>
                <a:srgbClr val="191D27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75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CDA2C-3724-C55B-52B1-BDA138565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97F5BF-B644-95B1-96EB-BEA69F7C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6" y="0"/>
            <a:ext cx="1209346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4BA2EF-102F-BF70-B91C-A26B7C222222}"/>
              </a:ext>
            </a:extLst>
          </p:cNvPr>
          <p:cNvSpPr txBox="1"/>
          <p:nvPr/>
        </p:nvSpPr>
        <p:spPr>
          <a:xfrm>
            <a:off x="141915" y="751713"/>
            <a:ext cx="12000815" cy="40011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algn="ctr">
              <a:defRPr sz="2500">
                <a:latin typeface="Berlin Sans FB" panose="020E0602020502020306" pitchFamily="34" charset="0"/>
                <a:cs typeface="Arial" charset="0"/>
              </a:defRPr>
            </a:lvl1pPr>
          </a:lstStyle>
          <a:p>
            <a:pPr marL="342900" indent="-342900">
              <a:buFontTx/>
              <a:buChar char="-"/>
            </a:pPr>
            <a:r>
              <a:rPr lang="pt-BR" sz="2000" dirty="0">
                <a:latin typeface="Berlin Sans FB"/>
                <a:ea typeface="Calibri"/>
                <a:cs typeface="Arial"/>
              </a:rPr>
              <a:t>AUTOS DE INFRAÇÃO LAVRADOS A PARTIR DE 11/01/2025</a:t>
            </a:r>
          </a:p>
        </p:txBody>
      </p:sp>
      <p:sp>
        <p:nvSpPr>
          <p:cNvPr id="5" name="Retângulo 14">
            <a:extLst>
              <a:ext uri="{FF2B5EF4-FFF2-40B4-BE49-F238E27FC236}">
                <a16:creationId xmlns:a16="http://schemas.microsoft.com/office/drawing/2014/main" id="{BAE10BF2-B60E-C1D4-5473-47A57B198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62" y="1168150"/>
            <a:ext cx="12000814" cy="537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indent="19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Tx/>
              <a:buChar char="-"/>
            </a:pPr>
            <a:r>
              <a:rPr lang="pt-BR" sz="2500" dirty="0">
                <a:solidFill>
                  <a:srgbClr val="191D27"/>
                </a:solidFill>
                <a:latin typeface="+mn-lt"/>
                <a:cs typeface="Calibri"/>
              </a:rPr>
              <a:t> </a:t>
            </a:r>
            <a:r>
              <a:rPr lang="pt-BR" sz="2200" dirty="0">
                <a:solidFill>
                  <a:srgbClr val="191D27"/>
                </a:solidFill>
                <a:latin typeface="+mn-lt"/>
                <a:cs typeface="Calibri"/>
              </a:rPr>
              <a:t>Autos de infração lavrados após a publicação da Lei nº 25.144, de 2025.</a:t>
            </a:r>
          </a:p>
          <a:p>
            <a:pPr indent="0" algn="just">
              <a:buNone/>
            </a:pPr>
            <a:endParaRPr lang="pt-BR" sz="22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200" b="1" dirty="0">
                <a:solidFill>
                  <a:srgbClr val="191D27"/>
                </a:solidFill>
                <a:latin typeface="+mn-lt"/>
                <a:cs typeface="Calibri"/>
              </a:rPr>
              <a:t> Escalonamento da atenuante, a depender da fase processual:</a:t>
            </a:r>
          </a:p>
          <a:p>
            <a:pPr algn="just">
              <a:buFontTx/>
              <a:buChar char="-"/>
            </a:pPr>
            <a:endParaRPr lang="pt-BR" sz="22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200" dirty="0">
                <a:solidFill>
                  <a:srgbClr val="191D27"/>
                </a:solidFill>
                <a:latin typeface="+mn-lt"/>
                <a:cs typeface="Calibri"/>
              </a:rPr>
              <a:t> I – 50% (cinquenta por cento) se o autuado manifestar interesse na adesão ao Pecma no prazo de até 20 (vinte) dias contados da notificação da lavratura do respectivo auto de infração (</a:t>
            </a:r>
            <a:r>
              <a:rPr lang="pt-BR" sz="2200" b="1" dirty="0">
                <a:solidFill>
                  <a:srgbClr val="191D27"/>
                </a:solidFill>
                <a:latin typeface="+mn-lt"/>
                <a:cs typeface="Calibri"/>
              </a:rPr>
              <a:t>pessoas físicas e jurídicas de direito público e privado em geral)</a:t>
            </a:r>
            <a:r>
              <a:rPr lang="pt-BR" sz="2200" dirty="0">
                <a:solidFill>
                  <a:srgbClr val="191D27"/>
                </a:solidFill>
                <a:latin typeface="+mn-lt"/>
                <a:cs typeface="Calibri"/>
              </a:rPr>
              <a:t>;</a:t>
            </a:r>
          </a:p>
          <a:p>
            <a:pPr indent="0" algn="just">
              <a:buNone/>
            </a:pPr>
            <a:endParaRPr lang="pt-BR" sz="22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200" dirty="0">
                <a:solidFill>
                  <a:srgbClr val="191D27"/>
                </a:solidFill>
                <a:latin typeface="+mn-lt"/>
                <a:cs typeface="Calibri"/>
              </a:rPr>
              <a:t> II – 40% (quarenta por cento) se o autuado manifestar interesse na adesão ao Pecma </a:t>
            </a:r>
            <a:r>
              <a:rPr lang="pt-BR" sz="2200" b="1" dirty="0">
                <a:solidFill>
                  <a:srgbClr val="191D27"/>
                </a:solidFill>
                <a:latin typeface="+mn-lt"/>
                <a:cs typeface="Calibri"/>
              </a:rPr>
              <a:t>antes da decisão referente à defesa administrativa</a:t>
            </a:r>
            <a:r>
              <a:rPr lang="pt-BR" sz="2200" dirty="0">
                <a:solidFill>
                  <a:srgbClr val="191D27"/>
                </a:solidFill>
                <a:latin typeface="+mn-lt"/>
                <a:cs typeface="Calibri"/>
              </a:rPr>
              <a:t>;</a:t>
            </a:r>
          </a:p>
          <a:p>
            <a:pPr indent="0" algn="just">
              <a:buNone/>
            </a:pPr>
            <a:endParaRPr lang="pt-BR" sz="22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200" dirty="0">
                <a:solidFill>
                  <a:srgbClr val="191D27"/>
                </a:solidFill>
                <a:latin typeface="+mn-lt"/>
                <a:cs typeface="Calibri"/>
              </a:rPr>
              <a:t> III – 30% (trinta por cento) se o autuado manifestar interesse na adesão ao Pecma </a:t>
            </a:r>
            <a:r>
              <a:rPr lang="pt-BR" sz="2200" b="1" dirty="0">
                <a:solidFill>
                  <a:srgbClr val="191D27"/>
                </a:solidFill>
                <a:latin typeface="+mn-lt"/>
                <a:cs typeface="Calibri"/>
              </a:rPr>
              <a:t>no prazo para apresentação de recurso administrativo ou enquanto pendente o seu julgamento.</a:t>
            </a:r>
          </a:p>
          <a:p>
            <a:pPr indent="0" algn="just">
              <a:buNone/>
            </a:pPr>
            <a:endParaRPr lang="pt-BR" sz="1600" dirty="0">
              <a:solidFill>
                <a:srgbClr val="191D27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98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E9F7BC3-41EB-42E9-AFED-B08AFA68D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BD68532-E94B-4593-ACCF-E66FBB83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Casos que não se enquadram no PECMA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C1CE99-3CF7-4D27-9EB2-5D1421695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1825625"/>
            <a:ext cx="11191240" cy="4351338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pt-BR" sz="2800" dirty="0">
                <a:solidFill>
                  <a:srgbClr val="191D27"/>
                </a:solidFill>
                <a:latin typeface="+mn-lt"/>
                <a:cs typeface="Calibri"/>
              </a:rPr>
              <a:t>Impossibilidade de adesão para multa diária ou para autos de infração com penalidades definitivas. </a:t>
            </a:r>
          </a:p>
          <a:p>
            <a:pPr algn="just">
              <a:buFontTx/>
              <a:buChar char="-"/>
            </a:pPr>
            <a:endParaRPr lang="pt-BR" sz="2800" dirty="0">
              <a:solidFill>
                <a:srgbClr val="191D27"/>
              </a:solidFill>
              <a:latin typeface="+mn-lt"/>
              <a:cs typeface="Calibri"/>
            </a:endParaRPr>
          </a:p>
          <a:p>
            <a:pPr algn="just">
              <a:buFontTx/>
              <a:buChar char="-"/>
            </a:pPr>
            <a:r>
              <a:rPr lang="pt-BR" sz="2800" dirty="0">
                <a:solidFill>
                  <a:srgbClr val="191D27"/>
                </a:solidFill>
                <a:latin typeface="+mn-lt"/>
                <a:cs typeface="Calibri"/>
              </a:rPr>
              <a:t> Inaplicabilidade para infração administrativa: a) da qual decorreu morte humana; b) praticada mediante o emprego de métodos cruéis para abate ou captura de animais; c) da qual tenha decorrido rompimento e extravasamento de barragem de rejeito, bem como de deslizamento de pilha de estéril.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629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D9B9E-04E8-F027-6968-21AB0A790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C273F9-5304-B48F-8A69-C4868BD1C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" y="0"/>
            <a:ext cx="1209346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85C2B3F-45F1-0F6A-3C0F-FFE1A033B3D9}"/>
              </a:ext>
            </a:extLst>
          </p:cNvPr>
          <p:cNvSpPr txBox="1"/>
          <p:nvPr/>
        </p:nvSpPr>
        <p:spPr>
          <a:xfrm>
            <a:off x="95591" y="820767"/>
            <a:ext cx="12000815" cy="40011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algn="ctr">
              <a:defRPr sz="2500">
                <a:latin typeface="Berlin Sans FB" panose="020E0602020502020306" pitchFamily="34" charset="0"/>
                <a:cs typeface="Arial" charset="0"/>
              </a:defRPr>
            </a:lvl1pPr>
          </a:lstStyle>
          <a:p>
            <a:r>
              <a:rPr lang="pt-BR" sz="2000" dirty="0">
                <a:latin typeface="Berlin Sans FB"/>
                <a:ea typeface="Calibri"/>
                <a:cs typeface="Arial"/>
              </a:rPr>
              <a:t>ADESÃO: TERMO DE COMPOSIÇÃO ADMINISTRTIVA – TCA</a:t>
            </a:r>
          </a:p>
        </p:txBody>
      </p:sp>
      <p:sp>
        <p:nvSpPr>
          <p:cNvPr id="5" name="Retângulo 14">
            <a:extLst>
              <a:ext uri="{FF2B5EF4-FFF2-40B4-BE49-F238E27FC236}">
                <a16:creationId xmlns:a16="http://schemas.microsoft.com/office/drawing/2014/main" id="{D085841F-D428-45A7-DE7F-1A3568F53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86" y="1508843"/>
            <a:ext cx="12000814" cy="39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indent="19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Tx/>
              <a:buChar char="-"/>
            </a:pPr>
            <a:r>
              <a:rPr lang="pt-BR" sz="3600" dirty="0">
                <a:solidFill>
                  <a:srgbClr val="191D27"/>
                </a:solidFill>
                <a:latin typeface="+mn-lt"/>
                <a:cs typeface="Calibri"/>
              </a:rPr>
              <a:t> A adesão ao Pecma é efetivada com a celebração Termo de Composição Administrativa – TCA. </a:t>
            </a:r>
          </a:p>
          <a:p>
            <a:pPr algn="just">
              <a:buFontTx/>
              <a:buChar char="-"/>
            </a:pPr>
            <a:endParaRPr lang="pt-BR" sz="3600" dirty="0">
              <a:solidFill>
                <a:srgbClr val="191D27"/>
              </a:solidFill>
              <a:latin typeface="+mn-lt"/>
              <a:cs typeface="Calibri"/>
            </a:endParaRPr>
          </a:p>
          <a:p>
            <a:pPr indent="0" algn="just">
              <a:buNone/>
            </a:pPr>
            <a:r>
              <a:rPr lang="pt-BR" sz="3600" dirty="0">
                <a:solidFill>
                  <a:srgbClr val="191D27"/>
                </a:solidFill>
                <a:latin typeface="+mn-lt"/>
                <a:cs typeface="Calibri"/>
              </a:rPr>
              <a:t>- A manifestação de interesse pela adesão ao Pecma </a:t>
            </a:r>
            <a:r>
              <a:rPr lang="pt-BR" sz="3600" b="1" dirty="0">
                <a:solidFill>
                  <a:srgbClr val="191D27"/>
                </a:solidFill>
                <a:latin typeface="+mn-lt"/>
                <a:cs typeface="Calibri"/>
              </a:rPr>
              <a:t>suspende o processo administrativo até decisão da autoridade competente </a:t>
            </a:r>
            <a:r>
              <a:rPr lang="pt-BR" sz="3600" dirty="0">
                <a:solidFill>
                  <a:srgbClr val="191D27"/>
                </a:solidFill>
                <a:latin typeface="+mn-lt"/>
                <a:cs typeface="Calibri"/>
              </a:rPr>
              <a:t>para firmar o TCA.</a:t>
            </a:r>
          </a:p>
          <a:p>
            <a:pPr algn="just">
              <a:buFontTx/>
              <a:buChar char="-"/>
            </a:pPr>
            <a:endParaRPr lang="pt-BR" sz="1600" dirty="0">
              <a:solidFill>
                <a:srgbClr val="191D27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77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ED080D9-DAE8-4C2B-BF2A-4263059C8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7804"/>
          <a:stretch/>
        </p:blipFill>
        <p:spPr>
          <a:xfrm>
            <a:off x="261256" y="1282"/>
            <a:ext cx="11930743" cy="67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997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6148</TotalTime>
  <Words>549</Words>
  <Application>Microsoft Office PowerPoint</Application>
  <PresentationFormat>Widescreen</PresentationFormat>
  <Paragraphs>51</Paragraphs>
  <Slides>11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Aptos</vt:lpstr>
      <vt:lpstr>Arial</vt:lpstr>
      <vt:lpstr>Arial</vt:lpstr>
      <vt:lpstr>Berlin Sans FB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Casos que não se enquadram no PECMA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Neimar Costa</dc:creator>
  <cp:lastModifiedBy>Valeria Andrade Costa</cp:lastModifiedBy>
  <cp:revision>541</cp:revision>
  <dcterms:created xsi:type="dcterms:W3CDTF">2022-04-26T02:58:54Z</dcterms:created>
  <dcterms:modified xsi:type="dcterms:W3CDTF">2025-03-06T16:38:04Z</dcterms:modified>
</cp:coreProperties>
</file>