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61" r:id="rId2"/>
    <p:sldId id="350" r:id="rId3"/>
    <p:sldId id="364" r:id="rId4"/>
    <p:sldId id="445" r:id="rId5"/>
    <p:sldId id="446" r:id="rId6"/>
    <p:sldId id="448" r:id="rId7"/>
    <p:sldId id="449" r:id="rId8"/>
    <p:sldId id="450" r:id="rId9"/>
    <p:sldId id="452" r:id="rId10"/>
    <p:sldId id="453" r:id="rId11"/>
    <p:sldId id="454" r:id="rId12"/>
    <p:sldId id="268" r:id="rId13"/>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9C2475-F8CF-28F0-4670-FEC9BCE0F5D9}" name="Usuário Convidado" initials="UC" userId="S::urn:spo:anon#5c42fe2a1b0e1bde2a3b9cfaa20df46bcf31e1240838c4edf9aa7b6e0db173e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édio 2 - Ênfas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Estilo Médio 2 - Ênfas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613" autoAdjust="0"/>
  </p:normalViewPr>
  <p:slideViewPr>
    <p:cSldViewPr snapToGrid="0">
      <p:cViewPr varScale="1">
        <p:scale>
          <a:sx n="66" d="100"/>
          <a:sy n="66" d="100"/>
        </p:scale>
        <p:origin x="1224" y="3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8/10/relationships/authors" Targe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18C29-08BF-4A55-A923-604A337BF54C}" type="datetimeFigureOut">
              <a:rPr lang="pt-BR" smtClean="0"/>
              <a:t>05/02/2026</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9C88BA-5C98-40B5-9B9C-BAA1B7581121}" type="slidenum">
              <a:rPr lang="pt-BR" smtClean="0"/>
              <a:t>‹nº›</a:t>
            </a:fld>
            <a:endParaRPr lang="pt-BR"/>
          </a:p>
        </p:txBody>
      </p:sp>
    </p:spTree>
    <p:extLst>
      <p:ext uri="{BB962C8B-B14F-4D97-AF65-F5344CB8AC3E}">
        <p14:creationId xmlns:p14="http://schemas.microsoft.com/office/powerpoint/2010/main" val="3181076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079C88BA-5C98-40B5-9B9C-BAA1B7581121}" type="slidenum">
              <a:rPr lang="pt-BR" smtClean="0"/>
              <a:t>6</a:t>
            </a:fld>
            <a:endParaRPr lang="pt-BR"/>
          </a:p>
        </p:txBody>
      </p:sp>
    </p:spTree>
    <p:extLst>
      <p:ext uri="{BB962C8B-B14F-4D97-AF65-F5344CB8AC3E}">
        <p14:creationId xmlns:p14="http://schemas.microsoft.com/office/powerpoint/2010/main" val="10918346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079C88BA-5C98-40B5-9B9C-BAA1B7581121}" type="slidenum">
              <a:rPr lang="pt-BR" smtClean="0"/>
              <a:t>10</a:t>
            </a:fld>
            <a:endParaRPr lang="pt-BR"/>
          </a:p>
        </p:txBody>
      </p:sp>
    </p:spTree>
    <p:extLst>
      <p:ext uri="{BB962C8B-B14F-4D97-AF65-F5344CB8AC3E}">
        <p14:creationId xmlns:p14="http://schemas.microsoft.com/office/powerpoint/2010/main" val="456226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5756731-FE14-40BB-88DD-0E2528A3D8DB}"/>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32F3FB5A-3077-4D05-A793-1C84C3AA6F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D7340B0-48EF-4BA8-A445-3D4A8493A1FC}"/>
              </a:ext>
            </a:extLst>
          </p:cNvPr>
          <p:cNvSpPr>
            <a:spLocks noGrp="1"/>
          </p:cNvSpPr>
          <p:nvPr>
            <p:ph type="dt" sz="half" idx="10"/>
          </p:nvPr>
        </p:nvSpPr>
        <p:spPr/>
        <p:txBody>
          <a:bodyPr/>
          <a:lstStyle/>
          <a:p>
            <a:fld id="{528BB4B2-570B-45E1-9E06-D7969B987310}" type="datetimeFigureOut">
              <a:rPr lang="pt-BR" smtClean="0"/>
              <a:t>05/02/2026</a:t>
            </a:fld>
            <a:endParaRPr lang="pt-BR"/>
          </a:p>
        </p:txBody>
      </p:sp>
      <p:sp>
        <p:nvSpPr>
          <p:cNvPr id="5" name="Espaço Reservado para Rodapé 4">
            <a:extLst>
              <a:ext uri="{FF2B5EF4-FFF2-40B4-BE49-F238E27FC236}">
                <a16:creationId xmlns:a16="http://schemas.microsoft.com/office/drawing/2014/main" id="{9A1D59BF-9FF7-4438-879C-5AD956BE5929}"/>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21D4C11-9975-474F-BEA7-B79174AF5690}"/>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2264273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030CEEA-54D0-496A-AB8A-A3459DD83A8C}"/>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6491C25-4735-412C-8E34-A8762C0BB84D}"/>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3BD920AF-233D-4233-BD19-852981BBE7AE}"/>
              </a:ext>
            </a:extLst>
          </p:cNvPr>
          <p:cNvSpPr>
            <a:spLocks noGrp="1"/>
          </p:cNvSpPr>
          <p:nvPr>
            <p:ph type="dt" sz="half" idx="10"/>
          </p:nvPr>
        </p:nvSpPr>
        <p:spPr/>
        <p:txBody>
          <a:bodyPr/>
          <a:lstStyle/>
          <a:p>
            <a:fld id="{528BB4B2-570B-45E1-9E06-D7969B987310}" type="datetimeFigureOut">
              <a:rPr lang="pt-BR" smtClean="0"/>
              <a:t>05/02/2026</a:t>
            </a:fld>
            <a:endParaRPr lang="pt-BR"/>
          </a:p>
        </p:txBody>
      </p:sp>
      <p:sp>
        <p:nvSpPr>
          <p:cNvPr id="5" name="Espaço Reservado para Rodapé 4">
            <a:extLst>
              <a:ext uri="{FF2B5EF4-FFF2-40B4-BE49-F238E27FC236}">
                <a16:creationId xmlns:a16="http://schemas.microsoft.com/office/drawing/2014/main" id="{9DD1C9B3-6ED3-4A2E-B890-30F53579A90D}"/>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8A7BB04D-B3B2-4089-A0B8-70AF65AD60AF}"/>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3656577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9DCA6D9-6910-463E-AF86-A34F5F768A4C}"/>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FCB91A53-244C-4FB8-B0C1-CA9636A0C554}"/>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08917495-E906-4D2C-8C9B-5828C961B5D9}"/>
              </a:ext>
            </a:extLst>
          </p:cNvPr>
          <p:cNvSpPr>
            <a:spLocks noGrp="1"/>
          </p:cNvSpPr>
          <p:nvPr>
            <p:ph type="dt" sz="half" idx="10"/>
          </p:nvPr>
        </p:nvSpPr>
        <p:spPr/>
        <p:txBody>
          <a:bodyPr/>
          <a:lstStyle/>
          <a:p>
            <a:fld id="{528BB4B2-570B-45E1-9E06-D7969B987310}" type="datetimeFigureOut">
              <a:rPr lang="pt-BR" smtClean="0"/>
              <a:t>05/02/2026</a:t>
            </a:fld>
            <a:endParaRPr lang="pt-BR"/>
          </a:p>
        </p:txBody>
      </p:sp>
      <p:sp>
        <p:nvSpPr>
          <p:cNvPr id="5" name="Espaço Reservado para Rodapé 4">
            <a:extLst>
              <a:ext uri="{FF2B5EF4-FFF2-40B4-BE49-F238E27FC236}">
                <a16:creationId xmlns:a16="http://schemas.microsoft.com/office/drawing/2014/main" id="{DE59DA6D-FFFD-40A4-852C-8794FF79848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2F4DC79D-356F-4796-9DA0-01CCC5A107EC}"/>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3119985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4FCD47-A270-4D07-80A7-D3B1997B9058}"/>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DB3BB1FC-0573-4102-BF4E-247754E52828}"/>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ED35625F-A92D-4ADF-9018-9E8B7AEF9EBE}"/>
              </a:ext>
            </a:extLst>
          </p:cNvPr>
          <p:cNvSpPr>
            <a:spLocks noGrp="1"/>
          </p:cNvSpPr>
          <p:nvPr>
            <p:ph type="dt" sz="half" idx="10"/>
          </p:nvPr>
        </p:nvSpPr>
        <p:spPr/>
        <p:txBody>
          <a:bodyPr/>
          <a:lstStyle/>
          <a:p>
            <a:fld id="{528BB4B2-570B-45E1-9E06-D7969B987310}" type="datetimeFigureOut">
              <a:rPr lang="pt-BR" smtClean="0"/>
              <a:t>05/02/2026</a:t>
            </a:fld>
            <a:endParaRPr lang="pt-BR"/>
          </a:p>
        </p:txBody>
      </p:sp>
      <p:sp>
        <p:nvSpPr>
          <p:cNvPr id="5" name="Espaço Reservado para Rodapé 4">
            <a:extLst>
              <a:ext uri="{FF2B5EF4-FFF2-40B4-BE49-F238E27FC236}">
                <a16:creationId xmlns:a16="http://schemas.microsoft.com/office/drawing/2014/main" id="{E50942D4-04BB-44C2-89EB-93E90FB7C766}"/>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DCEDF46-7E6C-4421-A807-FD5869F39D56}"/>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1822409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51667A-75B8-44B6-8A26-884D2B6158A3}"/>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29E6EA68-5CC3-4AE1-A22F-B35F29620AC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EDDD810B-AAA7-4645-B653-B0A58B2EECF1}"/>
              </a:ext>
            </a:extLst>
          </p:cNvPr>
          <p:cNvSpPr>
            <a:spLocks noGrp="1"/>
          </p:cNvSpPr>
          <p:nvPr>
            <p:ph type="dt" sz="half" idx="10"/>
          </p:nvPr>
        </p:nvSpPr>
        <p:spPr/>
        <p:txBody>
          <a:bodyPr/>
          <a:lstStyle/>
          <a:p>
            <a:fld id="{528BB4B2-570B-45E1-9E06-D7969B987310}" type="datetimeFigureOut">
              <a:rPr lang="pt-BR" smtClean="0"/>
              <a:t>05/02/2026</a:t>
            </a:fld>
            <a:endParaRPr lang="pt-BR"/>
          </a:p>
        </p:txBody>
      </p:sp>
      <p:sp>
        <p:nvSpPr>
          <p:cNvPr id="5" name="Espaço Reservado para Rodapé 4">
            <a:extLst>
              <a:ext uri="{FF2B5EF4-FFF2-40B4-BE49-F238E27FC236}">
                <a16:creationId xmlns:a16="http://schemas.microsoft.com/office/drawing/2014/main" id="{0B32C288-B49F-402D-A2AC-AC1FD6D41A6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A68ABA61-06F1-40A1-A2EB-2A0EAFFE1A26}"/>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1598731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87A1C4-28DF-4656-9275-1F98822FCAEC}"/>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4BF53A02-5B04-47E4-B030-8EE41A502CCD}"/>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6DA14AC2-66B0-4B36-B07E-639BAED0250E}"/>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CDEA39C6-CD32-4BDD-B2BF-E260345C8CB7}"/>
              </a:ext>
            </a:extLst>
          </p:cNvPr>
          <p:cNvSpPr>
            <a:spLocks noGrp="1"/>
          </p:cNvSpPr>
          <p:nvPr>
            <p:ph type="dt" sz="half" idx="10"/>
          </p:nvPr>
        </p:nvSpPr>
        <p:spPr/>
        <p:txBody>
          <a:bodyPr/>
          <a:lstStyle/>
          <a:p>
            <a:fld id="{528BB4B2-570B-45E1-9E06-D7969B987310}" type="datetimeFigureOut">
              <a:rPr lang="pt-BR" smtClean="0"/>
              <a:t>05/02/2026</a:t>
            </a:fld>
            <a:endParaRPr lang="pt-BR"/>
          </a:p>
        </p:txBody>
      </p:sp>
      <p:sp>
        <p:nvSpPr>
          <p:cNvPr id="6" name="Espaço Reservado para Rodapé 5">
            <a:extLst>
              <a:ext uri="{FF2B5EF4-FFF2-40B4-BE49-F238E27FC236}">
                <a16:creationId xmlns:a16="http://schemas.microsoft.com/office/drawing/2014/main" id="{AD2174EA-C404-4718-A349-B17EA8AFA356}"/>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991B7AD-0882-4976-83F8-6D760A2E718F}"/>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1931634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1E3332A-9D31-4484-AA6F-6D04E5A994E1}"/>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EEA48BF-6729-4713-A161-AA03597BEF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B4AF313B-9845-4718-AEB8-98B05AC1F9A8}"/>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8A5E34EF-CCAD-4158-B2F0-A15FE19890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8D166997-EEEE-4F9F-BC33-75E38A60E953}"/>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17DE1F2A-7F54-4854-AA8D-A17222EF60BF}"/>
              </a:ext>
            </a:extLst>
          </p:cNvPr>
          <p:cNvSpPr>
            <a:spLocks noGrp="1"/>
          </p:cNvSpPr>
          <p:nvPr>
            <p:ph type="dt" sz="half" idx="10"/>
          </p:nvPr>
        </p:nvSpPr>
        <p:spPr/>
        <p:txBody>
          <a:bodyPr/>
          <a:lstStyle/>
          <a:p>
            <a:fld id="{528BB4B2-570B-45E1-9E06-D7969B987310}" type="datetimeFigureOut">
              <a:rPr lang="pt-BR" smtClean="0"/>
              <a:t>05/02/2026</a:t>
            </a:fld>
            <a:endParaRPr lang="pt-BR"/>
          </a:p>
        </p:txBody>
      </p:sp>
      <p:sp>
        <p:nvSpPr>
          <p:cNvPr id="8" name="Espaço Reservado para Rodapé 7">
            <a:extLst>
              <a:ext uri="{FF2B5EF4-FFF2-40B4-BE49-F238E27FC236}">
                <a16:creationId xmlns:a16="http://schemas.microsoft.com/office/drawing/2014/main" id="{4CBF7EDF-149C-4D58-9EB8-448874D2534D}"/>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B55CF23E-5F4C-4166-AF44-3C2F53ED5D39}"/>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2275397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720D05-ACA4-4D46-A729-312B47057D29}"/>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57790BB8-8009-4CBC-95F0-DACBCD14F217}"/>
              </a:ext>
            </a:extLst>
          </p:cNvPr>
          <p:cNvSpPr>
            <a:spLocks noGrp="1"/>
          </p:cNvSpPr>
          <p:nvPr>
            <p:ph type="dt" sz="half" idx="10"/>
          </p:nvPr>
        </p:nvSpPr>
        <p:spPr/>
        <p:txBody>
          <a:bodyPr/>
          <a:lstStyle/>
          <a:p>
            <a:fld id="{528BB4B2-570B-45E1-9E06-D7969B987310}" type="datetimeFigureOut">
              <a:rPr lang="pt-BR" smtClean="0"/>
              <a:t>05/02/2026</a:t>
            </a:fld>
            <a:endParaRPr lang="pt-BR"/>
          </a:p>
        </p:txBody>
      </p:sp>
      <p:sp>
        <p:nvSpPr>
          <p:cNvPr id="4" name="Espaço Reservado para Rodapé 3">
            <a:extLst>
              <a:ext uri="{FF2B5EF4-FFF2-40B4-BE49-F238E27FC236}">
                <a16:creationId xmlns:a16="http://schemas.microsoft.com/office/drawing/2014/main" id="{480BB695-CAAE-47F6-8B35-D100692B3D0A}"/>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3D685E34-0F9F-4DBA-945F-2BAE64B9A9BD}"/>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4183565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6C8F2D54-9CC1-4738-9B4D-CC0D4B8BCC0E}"/>
              </a:ext>
            </a:extLst>
          </p:cNvPr>
          <p:cNvSpPr>
            <a:spLocks noGrp="1"/>
          </p:cNvSpPr>
          <p:nvPr>
            <p:ph type="dt" sz="half" idx="10"/>
          </p:nvPr>
        </p:nvSpPr>
        <p:spPr/>
        <p:txBody>
          <a:bodyPr/>
          <a:lstStyle/>
          <a:p>
            <a:fld id="{528BB4B2-570B-45E1-9E06-D7969B987310}" type="datetimeFigureOut">
              <a:rPr lang="pt-BR" smtClean="0"/>
              <a:t>05/02/2026</a:t>
            </a:fld>
            <a:endParaRPr lang="pt-BR"/>
          </a:p>
        </p:txBody>
      </p:sp>
      <p:sp>
        <p:nvSpPr>
          <p:cNvPr id="3" name="Espaço Reservado para Rodapé 2">
            <a:extLst>
              <a:ext uri="{FF2B5EF4-FFF2-40B4-BE49-F238E27FC236}">
                <a16:creationId xmlns:a16="http://schemas.microsoft.com/office/drawing/2014/main" id="{6E1D7CB8-6F56-4A9A-9D01-BB057830EDA2}"/>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081CDC52-6A5C-408C-B99D-B383B68A1B51}"/>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2860597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3A8FCB2-E7BB-4F5E-B89E-298C1C30348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6CA3DFC2-2804-452B-9CAF-DD948A553B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7B820FCD-B6AD-47B5-9E4E-0C978AF17D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A8C45F0-E954-48BE-9061-AD7E9B73484D}"/>
              </a:ext>
            </a:extLst>
          </p:cNvPr>
          <p:cNvSpPr>
            <a:spLocks noGrp="1"/>
          </p:cNvSpPr>
          <p:nvPr>
            <p:ph type="dt" sz="half" idx="10"/>
          </p:nvPr>
        </p:nvSpPr>
        <p:spPr/>
        <p:txBody>
          <a:bodyPr/>
          <a:lstStyle/>
          <a:p>
            <a:fld id="{528BB4B2-570B-45E1-9E06-D7969B987310}" type="datetimeFigureOut">
              <a:rPr lang="pt-BR" smtClean="0"/>
              <a:t>05/02/2026</a:t>
            </a:fld>
            <a:endParaRPr lang="pt-BR"/>
          </a:p>
        </p:txBody>
      </p:sp>
      <p:sp>
        <p:nvSpPr>
          <p:cNvPr id="6" name="Espaço Reservado para Rodapé 5">
            <a:extLst>
              <a:ext uri="{FF2B5EF4-FFF2-40B4-BE49-F238E27FC236}">
                <a16:creationId xmlns:a16="http://schemas.microsoft.com/office/drawing/2014/main" id="{124466FE-C485-40FC-9EDD-F6EF2981C9EB}"/>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ED29F62A-7A9C-4A00-A5D1-FA6BCA13BB2D}"/>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3131780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1686D6-94E5-4DEA-8258-6749D4C642F3}"/>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3CC75D38-FB86-4FB7-A6BD-D71B697447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48143167-B068-45B5-8452-4D1CB16C34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50FB01D4-903F-4F96-AAE9-8F73B7311DCA}"/>
              </a:ext>
            </a:extLst>
          </p:cNvPr>
          <p:cNvSpPr>
            <a:spLocks noGrp="1"/>
          </p:cNvSpPr>
          <p:nvPr>
            <p:ph type="dt" sz="half" idx="10"/>
          </p:nvPr>
        </p:nvSpPr>
        <p:spPr/>
        <p:txBody>
          <a:bodyPr/>
          <a:lstStyle/>
          <a:p>
            <a:fld id="{528BB4B2-570B-45E1-9E06-D7969B987310}" type="datetimeFigureOut">
              <a:rPr lang="pt-BR" smtClean="0"/>
              <a:t>05/02/2026</a:t>
            </a:fld>
            <a:endParaRPr lang="pt-BR"/>
          </a:p>
        </p:txBody>
      </p:sp>
      <p:sp>
        <p:nvSpPr>
          <p:cNvPr id="6" name="Espaço Reservado para Rodapé 5">
            <a:extLst>
              <a:ext uri="{FF2B5EF4-FFF2-40B4-BE49-F238E27FC236}">
                <a16:creationId xmlns:a16="http://schemas.microsoft.com/office/drawing/2014/main" id="{12628120-46A0-4E1C-93AE-06A68B096937}"/>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5F09D54A-BDBA-4EB9-AFF0-7CD981C8B878}"/>
              </a:ext>
            </a:extLst>
          </p:cNvPr>
          <p:cNvSpPr>
            <a:spLocks noGrp="1"/>
          </p:cNvSpPr>
          <p:nvPr>
            <p:ph type="sldNum" sz="quarter" idx="12"/>
          </p:nvPr>
        </p:nvSpPr>
        <p:spPr/>
        <p:txBody>
          <a:bodyPr/>
          <a:lstStyle/>
          <a:p>
            <a:fld id="{B385D6F5-49CD-4682-92AE-3FCB660013FE}" type="slidenum">
              <a:rPr lang="pt-BR" smtClean="0"/>
              <a:t>‹nº›</a:t>
            </a:fld>
            <a:endParaRPr lang="pt-BR"/>
          </a:p>
        </p:txBody>
      </p:sp>
    </p:spTree>
    <p:extLst>
      <p:ext uri="{BB962C8B-B14F-4D97-AF65-F5344CB8AC3E}">
        <p14:creationId xmlns:p14="http://schemas.microsoft.com/office/powerpoint/2010/main" val="2828946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F225148D-3672-43C9-BB04-ED044F04D8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40BBF734-CA99-4834-B322-7FDA716D93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EEE1C5F-78A8-41E4-A7B5-1DF063CB14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28BB4B2-570B-45E1-9E06-D7969B987310}" type="datetimeFigureOut">
              <a:rPr lang="pt-BR" smtClean="0"/>
              <a:t>05/02/2026</a:t>
            </a:fld>
            <a:endParaRPr lang="pt-BR"/>
          </a:p>
        </p:txBody>
      </p:sp>
      <p:sp>
        <p:nvSpPr>
          <p:cNvPr id="5" name="Espaço Reservado para Rodapé 4">
            <a:extLst>
              <a:ext uri="{FF2B5EF4-FFF2-40B4-BE49-F238E27FC236}">
                <a16:creationId xmlns:a16="http://schemas.microsoft.com/office/drawing/2014/main" id="{B53E8A6F-7050-49DB-8BD0-6BE1248DFC4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a:extLst>
              <a:ext uri="{FF2B5EF4-FFF2-40B4-BE49-F238E27FC236}">
                <a16:creationId xmlns:a16="http://schemas.microsoft.com/office/drawing/2014/main" id="{582C4589-07E6-432F-8ACA-D0C858EF72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85D6F5-49CD-4682-92AE-3FCB660013FE}" type="slidenum">
              <a:rPr lang="pt-BR" smtClean="0"/>
              <a:t>‹nº›</a:t>
            </a:fld>
            <a:endParaRPr lang="pt-BR"/>
          </a:p>
        </p:txBody>
      </p:sp>
    </p:spTree>
    <p:extLst>
      <p:ext uri="{BB962C8B-B14F-4D97-AF65-F5344CB8AC3E}">
        <p14:creationId xmlns:p14="http://schemas.microsoft.com/office/powerpoint/2010/main" val="127554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D1263C0-48D3-4C87-9EC5-03BCE0B3C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39" y="-39773"/>
            <a:ext cx="12093461" cy="6858000"/>
          </a:xfrm>
          <a:prstGeom prst="rect">
            <a:avLst/>
          </a:prstGeom>
        </p:spPr>
      </p:pic>
      <p:sp>
        <p:nvSpPr>
          <p:cNvPr id="4" name="Subtítulo 2">
            <a:extLst>
              <a:ext uri="{FF2B5EF4-FFF2-40B4-BE49-F238E27FC236}">
                <a16:creationId xmlns:a16="http://schemas.microsoft.com/office/drawing/2014/main" id="{D63E9543-18B3-4592-99C9-22BDFC113ADA}"/>
              </a:ext>
            </a:extLst>
          </p:cNvPr>
          <p:cNvSpPr txBox="1">
            <a:spLocks/>
          </p:cNvSpPr>
          <p:nvPr/>
        </p:nvSpPr>
        <p:spPr>
          <a:xfrm>
            <a:off x="98539" y="776565"/>
            <a:ext cx="11994922" cy="970042"/>
          </a:xfrm>
          <a:prstGeom prst="rect">
            <a:avLst/>
          </a:prstGeom>
          <a:solidFill>
            <a:srgbClr val="FFC000"/>
          </a:solidFill>
        </p:spPr>
        <p:txBody>
          <a:bodyPr vert="horz" lIns="91440" tIns="45720" rIns="91440" bIns="45720" rtlCol="0">
            <a:normAutofit fontScale="3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spcBef>
                <a:spcPts val="0"/>
              </a:spcBef>
            </a:pPr>
            <a:endParaRPr lang="pt-BR" sz="2000" b="1" dirty="0">
              <a:solidFill>
                <a:srgbClr val="454544"/>
              </a:solidFill>
            </a:endParaRPr>
          </a:p>
          <a:p>
            <a:pPr algn="ctr">
              <a:lnSpc>
                <a:spcPct val="100000"/>
              </a:lnSpc>
              <a:spcBef>
                <a:spcPts val="0"/>
              </a:spcBef>
            </a:pPr>
            <a:r>
              <a:rPr lang="pt-BR" sz="9600" b="1" dirty="0">
                <a:solidFill>
                  <a:srgbClr val="454544"/>
                </a:solidFill>
              </a:rPr>
              <a:t>SECRETARIA DE ESTADO DE MEIO AMBIENTE</a:t>
            </a:r>
          </a:p>
          <a:p>
            <a:pPr algn="ctr">
              <a:lnSpc>
                <a:spcPct val="100000"/>
              </a:lnSpc>
              <a:spcBef>
                <a:spcPts val="0"/>
              </a:spcBef>
            </a:pPr>
            <a:r>
              <a:rPr lang="pt-BR" sz="9600" b="1" dirty="0">
                <a:solidFill>
                  <a:srgbClr val="454544"/>
                </a:solidFill>
              </a:rPr>
              <a:t>SUBSECRETARIA DE FISCALIZAÇÃO AMBIENTAL</a:t>
            </a:r>
          </a:p>
          <a:p>
            <a:pPr algn="ctr">
              <a:lnSpc>
                <a:spcPct val="100000"/>
              </a:lnSpc>
              <a:spcBef>
                <a:spcPts val="0"/>
              </a:spcBef>
            </a:pPr>
            <a:endParaRPr lang="pt-BR" sz="4000" dirty="0">
              <a:solidFill>
                <a:srgbClr val="454544"/>
              </a:solidFill>
            </a:endParaRPr>
          </a:p>
        </p:txBody>
      </p:sp>
      <p:pic>
        <p:nvPicPr>
          <p:cNvPr id="5" name="Imagem 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551114" y="1827121"/>
            <a:ext cx="3709308" cy="4484198"/>
          </a:xfrm>
          <a:prstGeom prst="rect">
            <a:avLst/>
          </a:prstGeom>
        </p:spPr>
      </p:pic>
    </p:spTree>
    <p:extLst>
      <p:ext uri="{BB962C8B-B14F-4D97-AF65-F5344CB8AC3E}">
        <p14:creationId xmlns:p14="http://schemas.microsoft.com/office/powerpoint/2010/main" val="787824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Espaço Reservado para Conteúdo 5">
            <a:extLst>
              <a:ext uri="{FF2B5EF4-FFF2-40B4-BE49-F238E27FC236}">
                <a16:creationId xmlns:a16="http://schemas.microsoft.com/office/drawing/2014/main" id="{3ED080D9-DAE8-4C2B-BF2A-4263059C81D8}"/>
              </a:ext>
            </a:extLst>
          </p:cNvPr>
          <p:cNvPicPr>
            <a:picLocks noGrp="1" noChangeAspect="1"/>
          </p:cNvPicPr>
          <p:nvPr>
            <p:ph idx="1"/>
          </p:nvPr>
        </p:nvPicPr>
        <p:blipFill>
          <a:blip r:embed="rId3"/>
          <a:srcRect b="7804"/>
          <a:stretch/>
        </p:blipFill>
        <p:spPr>
          <a:xfrm>
            <a:off x="261256" y="1282"/>
            <a:ext cx="11930743" cy="6709799"/>
          </a:xfrm>
          <a:prstGeom prst="rect">
            <a:avLst/>
          </a:prstGeom>
        </p:spPr>
      </p:pic>
    </p:spTree>
    <p:extLst>
      <p:ext uri="{BB962C8B-B14F-4D97-AF65-F5344CB8AC3E}">
        <p14:creationId xmlns:p14="http://schemas.microsoft.com/office/powerpoint/2010/main" val="1634399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hatsApp Video 2025-02-20 at 19.44.08 - Resumido">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6796" y="221064"/>
            <a:ext cx="11374526" cy="6398026"/>
          </a:xfrm>
        </p:spPr>
      </p:pic>
    </p:spTree>
    <p:extLst>
      <p:ext uri="{BB962C8B-B14F-4D97-AF65-F5344CB8AC3E}">
        <p14:creationId xmlns:p14="http://schemas.microsoft.com/office/powerpoint/2010/main" val="41895988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FD1263C0-48D3-4C87-9EC5-03BCE0B3CB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9" y="0"/>
            <a:ext cx="12093461" cy="6858000"/>
          </a:xfrm>
          <a:prstGeom prst="rect">
            <a:avLst/>
          </a:prstGeom>
        </p:spPr>
      </p:pic>
      <p:sp>
        <p:nvSpPr>
          <p:cNvPr id="4" name="Subtítulo 2">
            <a:extLst>
              <a:ext uri="{FF2B5EF4-FFF2-40B4-BE49-F238E27FC236}">
                <a16:creationId xmlns:a16="http://schemas.microsoft.com/office/drawing/2014/main" id="{D63E9543-18B3-4592-99C9-22BDFC113ADA}"/>
              </a:ext>
            </a:extLst>
          </p:cNvPr>
          <p:cNvSpPr txBox="1">
            <a:spLocks/>
          </p:cNvSpPr>
          <p:nvPr/>
        </p:nvSpPr>
        <p:spPr>
          <a:xfrm>
            <a:off x="1064871" y="2496384"/>
            <a:ext cx="10532961" cy="2990015"/>
          </a:xfrm>
          <a:prstGeom prst="rect">
            <a:avLst/>
          </a:prstGeom>
        </p:spPr>
        <p:txBody>
          <a:bodyPr vert="horz" lIns="91440" tIns="45720" rIns="91440" bIns="45720" rtlCol="0" anchor="t">
            <a:normAutofit fontScale="85000"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lnSpc>
                <a:spcPct val="100000"/>
              </a:lnSpc>
              <a:spcBef>
                <a:spcPts val="0"/>
              </a:spcBef>
            </a:pPr>
            <a:endParaRPr lang="pt-BR" sz="2000" b="1" dirty="0">
              <a:solidFill>
                <a:srgbClr val="454544"/>
              </a:solidFill>
            </a:endParaRPr>
          </a:p>
          <a:p>
            <a:pPr algn="ctr">
              <a:lnSpc>
                <a:spcPct val="100000"/>
              </a:lnSpc>
              <a:spcBef>
                <a:spcPts val="0"/>
              </a:spcBef>
            </a:pPr>
            <a:r>
              <a:rPr lang="pt-BR" dirty="0">
                <a:solidFill>
                  <a:srgbClr val="000000"/>
                </a:solidFill>
                <a:latin typeface="arial" panose="020B0604020202020204" pitchFamily="34" charset="0"/>
              </a:rPr>
              <a:t>Obrigada!</a:t>
            </a:r>
          </a:p>
          <a:p>
            <a:pPr algn="ctr">
              <a:lnSpc>
                <a:spcPct val="100000"/>
              </a:lnSpc>
              <a:spcBef>
                <a:spcPts val="0"/>
              </a:spcBef>
            </a:pPr>
            <a:endParaRPr lang="pt-BR" dirty="0">
              <a:solidFill>
                <a:srgbClr val="000000"/>
              </a:solidFill>
              <a:latin typeface="arial" panose="020B0604020202020204" pitchFamily="34" charset="0"/>
            </a:endParaRPr>
          </a:p>
          <a:p>
            <a:pPr algn="ctr">
              <a:lnSpc>
                <a:spcPct val="100000"/>
              </a:lnSpc>
              <a:spcBef>
                <a:spcPts val="0"/>
              </a:spcBef>
            </a:pPr>
            <a:endParaRPr lang="pt-BR" dirty="0">
              <a:solidFill>
                <a:srgbClr val="000000"/>
              </a:solidFill>
              <a:latin typeface="arial" panose="020B0604020202020204" pitchFamily="34" charset="0"/>
            </a:endParaRPr>
          </a:p>
          <a:p>
            <a:pPr algn="ctr">
              <a:lnSpc>
                <a:spcPct val="100000"/>
              </a:lnSpc>
              <a:spcBef>
                <a:spcPts val="0"/>
              </a:spcBef>
            </a:pPr>
            <a:r>
              <a:rPr lang="pt-BR" b="1" dirty="0">
                <a:solidFill>
                  <a:srgbClr val="454544"/>
                </a:solidFill>
                <a:ea typeface="Calibri"/>
                <a:cs typeface="Calibri"/>
              </a:rPr>
              <a:t>Vanessa Helena Hilário Fernandes Cruz</a:t>
            </a:r>
          </a:p>
          <a:p>
            <a:pPr algn="ctr">
              <a:lnSpc>
                <a:spcPct val="100000"/>
              </a:lnSpc>
              <a:spcBef>
                <a:spcPts val="0"/>
              </a:spcBef>
            </a:pPr>
            <a:r>
              <a:rPr lang="pt-BR" sz="2400" dirty="0">
                <a:solidFill>
                  <a:srgbClr val="000000"/>
                </a:solidFill>
                <a:latin typeface="arial" panose="020B0604020202020204" pitchFamily="34" charset="0"/>
              </a:rPr>
              <a:t>Secretaria de Estado de Meio Ambiente e Desenvolvimento Sustentável – Semad</a:t>
            </a:r>
          </a:p>
          <a:p>
            <a:pPr algn="ctr">
              <a:lnSpc>
                <a:spcPct val="100000"/>
              </a:lnSpc>
              <a:spcBef>
                <a:spcPts val="0"/>
              </a:spcBef>
            </a:pPr>
            <a:r>
              <a:rPr lang="pt-BR" dirty="0">
                <a:solidFill>
                  <a:srgbClr val="000000"/>
                </a:solidFill>
                <a:latin typeface="arial" panose="020B0604020202020204" pitchFamily="34" charset="0"/>
              </a:rPr>
              <a:t>Subsecretaria de Fiscalização Ambiental - Sufis</a:t>
            </a:r>
            <a:br>
              <a:rPr lang="pt-BR" sz="2400" dirty="0"/>
            </a:br>
            <a:r>
              <a:rPr lang="pt-BR" sz="2400" dirty="0">
                <a:solidFill>
                  <a:srgbClr val="000000"/>
                </a:solidFill>
                <a:latin typeface="arial" panose="020B0604020202020204" pitchFamily="34" charset="0"/>
              </a:rPr>
              <a:t>Telefone: (31) 3915-1170 - 1945</a:t>
            </a:r>
            <a:br>
              <a:rPr lang="pt-BR" sz="2400" dirty="0"/>
            </a:br>
            <a:r>
              <a:rPr lang="pt-BR" sz="2400" dirty="0">
                <a:solidFill>
                  <a:srgbClr val="000000"/>
                </a:solidFill>
                <a:latin typeface="arial" panose="020B0604020202020204" pitchFamily="34" charset="0"/>
              </a:rPr>
              <a:t>Cidade Administrativa Presidente Tancredo Neves, Rodovia Papa João Paulo II, nº 4.143</a:t>
            </a:r>
            <a:br>
              <a:rPr lang="pt-BR" sz="2400" dirty="0"/>
            </a:br>
            <a:r>
              <a:rPr lang="pt-BR" sz="2400" dirty="0">
                <a:solidFill>
                  <a:srgbClr val="000000"/>
                </a:solidFill>
                <a:latin typeface="arial" panose="020B0604020202020204" pitchFamily="34" charset="0"/>
              </a:rPr>
              <a:t>Bairro Serra Verde, Edifício Minas, 2º andar, CEP 31.630-900 - Belo Horizonte – MG</a:t>
            </a:r>
            <a:endParaRPr lang="pt-BR" b="1" dirty="0">
              <a:solidFill>
                <a:srgbClr val="454544"/>
              </a:solidFill>
              <a:ea typeface="Calibri"/>
              <a:cs typeface="Calibri"/>
            </a:endParaRPr>
          </a:p>
          <a:p>
            <a:pPr algn="ctr">
              <a:lnSpc>
                <a:spcPct val="100000"/>
              </a:lnSpc>
              <a:spcBef>
                <a:spcPts val="0"/>
              </a:spcBef>
            </a:pPr>
            <a:endParaRPr lang="pt-BR" sz="4000" dirty="0">
              <a:solidFill>
                <a:srgbClr val="454544"/>
              </a:solidFill>
            </a:endParaRPr>
          </a:p>
          <a:p>
            <a:pPr algn="ctr">
              <a:lnSpc>
                <a:spcPct val="100000"/>
              </a:lnSpc>
              <a:spcBef>
                <a:spcPts val="0"/>
              </a:spcBef>
            </a:pPr>
            <a:endParaRPr lang="pt-BR" sz="4000" dirty="0">
              <a:solidFill>
                <a:srgbClr val="454544"/>
              </a:solidFill>
            </a:endParaRPr>
          </a:p>
        </p:txBody>
      </p:sp>
    </p:spTree>
    <p:extLst>
      <p:ext uri="{BB962C8B-B14F-4D97-AF65-F5344CB8AC3E}">
        <p14:creationId xmlns:p14="http://schemas.microsoft.com/office/powerpoint/2010/main" val="4054996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AC7E0586-E198-42BB-8417-2F1F9D9A0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43" y="0"/>
            <a:ext cx="12093461" cy="6858000"/>
          </a:xfrm>
          <a:prstGeom prst="rect">
            <a:avLst/>
          </a:prstGeom>
        </p:spPr>
      </p:pic>
      <p:pic>
        <p:nvPicPr>
          <p:cNvPr id="2" name="Imagem 1"/>
          <p:cNvPicPr>
            <a:picLocks noChangeAspect="1"/>
          </p:cNvPicPr>
          <p:nvPr/>
        </p:nvPicPr>
        <p:blipFill>
          <a:blip r:embed="rId3"/>
          <a:stretch>
            <a:fillRect/>
          </a:stretch>
        </p:blipFill>
        <p:spPr>
          <a:xfrm>
            <a:off x="3007806" y="2028497"/>
            <a:ext cx="5585591" cy="1930554"/>
          </a:xfrm>
          <a:prstGeom prst="rect">
            <a:avLst/>
          </a:prstGeom>
        </p:spPr>
      </p:pic>
    </p:spTree>
    <p:extLst>
      <p:ext uri="{BB962C8B-B14F-4D97-AF65-F5344CB8AC3E}">
        <p14:creationId xmlns:p14="http://schemas.microsoft.com/office/powerpoint/2010/main" val="15748329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AC7E0586-E198-42BB-8417-2F1F9D9A06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443" y="0"/>
            <a:ext cx="12093461" cy="6858000"/>
          </a:xfrm>
          <a:prstGeom prst="rect">
            <a:avLst/>
          </a:prstGeom>
        </p:spPr>
      </p:pic>
      <p:sp>
        <p:nvSpPr>
          <p:cNvPr id="3" name="CaixaDeTexto 2">
            <a:extLst>
              <a:ext uri="{FF2B5EF4-FFF2-40B4-BE49-F238E27FC236}">
                <a16:creationId xmlns:a16="http://schemas.microsoft.com/office/drawing/2014/main" id="{91769FE4-0834-41D4-B8AD-71FCB06624BF}"/>
              </a:ext>
            </a:extLst>
          </p:cNvPr>
          <p:cNvSpPr txBox="1"/>
          <p:nvPr/>
        </p:nvSpPr>
        <p:spPr>
          <a:xfrm>
            <a:off x="125982" y="668516"/>
            <a:ext cx="12000815" cy="400110"/>
          </a:xfrm>
          <a:prstGeom prst="rect">
            <a:avLst/>
          </a:prstGeom>
          <a:solidFill>
            <a:srgbClr val="FFC000"/>
          </a:solidFill>
        </p:spPr>
        <p:txBody>
          <a:bodyPr wrap="square" lIns="91440" tIns="45720" rIns="91440" bIns="45720" rtlCol="0" anchor="t">
            <a:spAutoFit/>
          </a:bodyPr>
          <a:lstStyle>
            <a:defPPr>
              <a:defRPr lang="pt-BR"/>
            </a:defPPr>
            <a:lvl1pPr algn="ctr">
              <a:defRPr sz="2500">
                <a:latin typeface="Berlin Sans FB" panose="020E0602020502020306" pitchFamily="34" charset="0"/>
                <a:cs typeface="Arial" charset="0"/>
              </a:defRPr>
            </a:lvl1pPr>
          </a:lstStyle>
          <a:p>
            <a:r>
              <a:rPr lang="pt-BR" sz="2000" dirty="0">
                <a:latin typeface="Berlin Sans FB"/>
                <a:ea typeface="Calibri"/>
                <a:cs typeface="Arial"/>
              </a:rPr>
              <a:t>INTRODUÇÃO – HISTÓRICO - LEGISLAÇÃO </a:t>
            </a:r>
            <a:endParaRPr lang="pt-BR" dirty="0"/>
          </a:p>
        </p:txBody>
      </p:sp>
      <p:sp>
        <p:nvSpPr>
          <p:cNvPr id="5" name="Retângulo 14">
            <a:extLst>
              <a:ext uri="{FF2B5EF4-FFF2-40B4-BE49-F238E27FC236}">
                <a16:creationId xmlns:a16="http://schemas.microsoft.com/office/drawing/2014/main" id="{29232F1A-08AF-4B9C-9969-388B90D5FF96}"/>
              </a:ext>
            </a:extLst>
          </p:cNvPr>
          <p:cNvSpPr>
            <a:spLocks noChangeArrowheads="1"/>
          </p:cNvSpPr>
          <p:nvPr/>
        </p:nvSpPr>
        <p:spPr bwMode="auto">
          <a:xfrm>
            <a:off x="221065" y="2140299"/>
            <a:ext cx="11970936" cy="577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indent="1905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indent="0" algn="l">
              <a:buNone/>
            </a:pPr>
            <a:r>
              <a:rPr lang="pt-BR" sz="1500" dirty="0">
                <a:solidFill>
                  <a:srgbClr val="000000"/>
                </a:solidFill>
                <a:latin typeface="+mn-lt"/>
              </a:rPr>
              <a:t>- §6°, do art. 16 da Lei nº 7.772, de 1980 - Dispõe sobre a proteção, conservação e melhoria do meio ambiente.</a:t>
            </a:r>
          </a:p>
          <a:p>
            <a:pPr indent="0">
              <a:buNone/>
            </a:pPr>
            <a:endParaRPr lang="pt-BR" sz="1500" dirty="0">
              <a:solidFill>
                <a:srgbClr val="000000"/>
              </a:solidFill>
              <a:latin typeface="+mn-lt"/>
            </a:endParaRPr>
          </a:p>
          <a:p>
            <a:pPr algn="just">
              <a:spcBef>
                <a:spcPts val="375"/>
              </a:spcBef>
              <a:spcAft>
                <a:spcPts val="375"/>
              </a:spcAft>
              <a:buFontTx/>
              <a:buChar char="-"/>
            </a:pPr>
            <a:r>
              <a:rPr lang="pt-BR" sz="1500" i="0" dirty="0">
                <a:solidFill>
                  <a:srgbClr val="000000"/>
                </a:solidFill>
                <a:effectLst/>
                <a:latin typeface="+mn-lt"/>
              </a:rPr>
              <a:t> §6°, inciso I, da Lei nº 14.181, de 2002 - Dispõe sobre a política de proteção à fauna e à flora aquáticas e de desenvolvimento da pesca e da aquicultura no Estado </a:t>
            </a:r>
          </a:p>
          <a:p>
            <a:pPr algn="just">
              <a:spcBef>
                <a:spcPts val="375"/>
              </a:spcBef>
              <a:spcAft>
                <a:spcPts val="375"/>
              </a:spcAft>
              <a:buFontTx/>
              <a:buChar char="-"/>
            </a:pPr>
            <a:endParaRPr lang="pt-BR" sz="1500" dirty="0">
              <a:solidFill>
                <a:srgbClr val="000000"/>
              </a:solidFill>
              <a:latin typeface="+mn-lt"/>
            </a:endParaRPr>
          </a:p>
          <a:p>
            <a:pPr algn="l">
              <a:buFontTx/>
              <a:buChar char="-"/>
            </a:pPr>
            <a:r>
              <a:rPr lang="pt-BR" sz="1500" dirty="0">
                <a:solidFill>
                  <a:srgbClr val="000000"/>
                </a:solidFill>
                <a:latin typeface="+mn-lt"/>
              </a:rPr>
              <a:t> art. 106- A, Lei n° 20.922, de 2013 - Dispõe sobre as políticas florestal e de proteção à biodiversidade no Estado.</a:t>
            </a:r>
          </a:p>
          <a:p>
            <a:pPr algn="l">
              <a:buFontTx/>
              <a:buChar char="-"/>
            </a:pPr>
            <a:endParaRPr lang="pt-BR" sz="1500" dirty="0">
              <a:solidFill>
                <a:srgbClr val="000000"/>
              </a:solidFill>
              <a:latin typeface="+mn-lt"/>
            </a:endParaRPr>
          </a:p>
          <a:p>
            <a:pPr>
              <a:buFontTx/>
              <a:buChar char="-"/>
            </a:pPr>
            <a:r>
              <a:rPr lang="pt-BR" sz="1500" i="0" dirty="0">
                <a:solidFill>
                  <a:srgbClr val="000000"/>
                </a:solidFill>
                <a:effectLst/>
                <a:latin typeface="+mn-lt"/>
              </a:rPr>
              <a:t> </a:t>
            </a:r>
            <a:r>
              <a:rPr lang="pt-BR" sz="1500" dirty="0">
                <a:solidFill>
                  <a:srgbClr val="000000"/>
                </a:solidFill>
                <a:latin typeface="+mn-lt"/>
              </a:rPr>
              <a:t>§4°, do art. 72 da Lei </a:t>
            </a:r>
            <a:r>
              <a:rPr lang="pt-BR" sz="1500" i="0" dirty="0">
                <a:solidFill>
                  <a:srgbClr val="000000"/>
                </a:solidFill>
                <a:effectLst/>
                <a:latin typeface="+mn-lt"/>
              </a:rPr>
              <a:t>nº 9.605, de 1998, regulamentado pelo Decreto nº 6.514, de 2008.</a:t>
            </a:r>
          </a:p>
          <a:p>
            <a:pPr algn="l">
              <a:buFontTx/>
              <a:buChar char="-"/>
            </a:pPr>
            <a:endParaRPr lang="pt-BR" sz="1500" dirty="0">
              <a:solidFill>
                <a:srgbClr val="000000"/>
              </a:solidFill>
              <a:latin typeface="+mn-lt"/>
            </a:endParaRPr>
          </a:p>
          <a:p>
            <a:pPr>
              <a:buFontTx/>
              <a:buChar char="-"/>
            </a:pPr>
            <a:r>
              <a:rPr lang="pt-BR" sz="1500" dirty="0">
                <a:solidFill>
                  <a:srgbClr val="000000"/>
                </a:solidFill>
                <a:latin typeface="+mn-lt"/>
              </a:rPr>
              <a:t> Decreto nº 47.772, de 2019 - Cria o Programa Estadual de Conversão de Multas Ambientais e dá outras providências </a:t>
            </a:r>
            <a:r>
              <a:rPr lang="pt-BR" sz="1500" b="1" dirty="0">
                <a:solidFill>
                  <a:srgbClr val="000000"/>
                </a:solidFill>
                <a:latin typeface="+mn-lt"/>
              </a:rPr>
              <a:t>(revogado).</a:t>
            </a:r>
          </a:p>
          <a:p>
            <a:pPr indent="0" algn="l">
              <a:buNone/>
            </a:pPr>
            <a:endParaRPr lang="pt-BR" sz="1500" dirty="0">
              <a:solidFill>
                <a:srgbClr val="000000"/>
              </a:solidFill>
              <a:latin typeface="+mn-lt"/>
            </a:endParaRPr>
          </a:p>
          <a:p>
            <a:pPr algn="just">
              <a:buFontTx/>
              <a:buChar char="-"/>
            </a:pPr>
            <a:r>
              <a:rPr lang="pt-BR" sz="1500" dirty="0">
                <a:solidFill>
                  <a:srgbClr val="000000"/>
                </a:solidFill>
                <a:latin typeface="+mn-lt"/>
              </a:rPr>
              <a:t> </a:t>
            </a:r>
            <a:r>
              <a:rPr lang="pt-BR" sz="1500" b="1" dirty="0">
                <a:latin typeface="Calibri"/>
                <a:ea typeface="Calibri"/>
                <a:cs typeface="Calibri"/>
              </a:rPr>
              <a:t>Lei nº 25.144, de 09/01/2025 (publicada em 10/01/2025) </a:t>
            </a:r>
            <a:r>
              <a:rPr lang="pt-BR" sz="1500" dirty="0">
                <a:latin typeface="Calibri"/>
                <a:ea typeface="Calibri"/>
                <a:cs typeface="Calibri"/>
              </a:rPr>
              <a:t>- Dispõe sobre a transação resolutiva de litígios de natureza tributária e não tributária inscritos em dívida ativa e dá outras providências.</a:t>
            </a:r>
          </a:p>
          <a:p>
            <a:pPr indent="0" algn="just">
              <a:buNone/>
            </a:pPr>
            <a:endParaRPr lang="pt-BR" sz="1500" dirty="0">
              <a:latin typeface="Calibri"/>
              <a:cs typeface="Calibri"/>
            </a:endParaRPr>
          </a:p>
          <a:p>
            <a:pPr algn="just">
              <a:buFontTx/>
              <a:buChar char="-"/>
            </a:pPr>
            <a:r>
              <a:rPr lang="pt-BR" sz="1500" dirty="0">
                <a:latin typeface="Calibri"/>
                <a:cs typeface="Calibri"/>
              </a:rPr>
              <a:t>  </a:t>
            </a:r>
            <a:r>
              <a:rPr lang="pt-BR" sz="1500" b="1" dirty="0">
                <a:latin typeface="Calibri"/>
                <a:cs typeface="Calibri"/>
              </a:rPr>
              <a:t>Decreto nº 48.994, de 10 de fevereiro de 2025 - Dispõe sobre o Programa Estadual de Conversão de Multas Ambientais e dá outras providências </a:t>
            </a:r>
          </a:p>
          <a:p>
            <a:pPr indent="0">
              <a:buNone/>
            </a:pPr>
            <a:endParaRPr lang="pt-BR" sz="1600" b="1" dirty="0">
              <a:solidFill>
                <a:srgbClr val="000000"/>
              </a:solidFill>
              <a:latin typeface="Calibri" panose="020F0502020204030204" pitchFamily="34" charset="0"/>
            </a:endParaRPr>
          </a:p>
          <a:p>
            <a:pPr algn="l">
              <a:buFontTx/>
              <a:buChar char="-"/>
            </a:pPr>
            <a:endParaRPr lang="pt-BR" sz="1400" b="1" dirty="0">
              <a:solidFill>
                <a:srgbClr val="000000"/>
              </a:solidFill>
              <a:latin typeface="Calibri" panose="020F0502020204030204" pitchFamily="34" charset="0"/>
            </a:endParaRPr>
          </a:p>
          <a:p>
            <a:pPr algn="just">
              <a:spcBef>
                <a:spcPts val="375"/>
              </a:spcBef>
              <a:spcAft>
                <a:spcPts val="375"/>
              </a:spcAft>
              <a:buFontTx/>
              <a:buChar char="-"/>
            </a:pPr>
            <a:endParaRPr lang="pt-BR" sz="1400" b="0" i="0" dirty="0">
              <a:solidFill>
                <a:srgbClr val="000000"/>
              </a:solidFill>
              <a:effectLst/>
              <a:latin typeface="Calibri" panose="020F0502020204030204" pitchFamily="34" charset="0"/>
            </a:endParaRPr>
          </a:p>
          <a:p>
            <a:pPr algn="l"/>
            <a:endParaRPr lang="pt-BR" sz="1050" b="0" i="0" dirty="0">
              <a:solidFill>
                <a:srgbClr val="191D27"/>
              </a:solidFill>
              <a:effectLst/>
              <a:latin typeface="Poppins" panose="00000500000000000000" pitchFamily="2" charset="0"/>
            </a:endParaRPr>
          </a:p>
          <a:p>
            <a:pPr algn="l"/>
            <a:endParaRPr lang="pt-BR" sz="1050" b="0" i="0" dirty="0">
              <a:solidFill>
                <a:srgbClr val="191D27"/>
              </a:solidFill>
              <a:effectLst/>
              <a:latin typeface="Poppins" panose="00000500000000000000" pitchFamily="2" charset="0"/>
            </a:endParaRPr>
          </a:p>
          <a:p>
            <a:pPr algn="just">
              <a:buNone/>
            </a:pPr>
            <a:endParaRPr lang="pt-BR" sz="1600" dirty="0">
              <a:latin typeface="Calibri"/>
              <a:ea typeface="Calibri"/>
              <a:cs typeface="Calibri"/>
            </a:endParaRPr>
          </a:p>
        </p:txBody>
      </p:sp>
      <p:sp>
        <p:nvSpPr>
          <p:cNvPr id="2" name="Retângulo 1"/>
          <p:cNvSpPr/>
          <p:nvPr/>
        </p:nvSpPr>
        <p:spPr>
          <a:xfrm>
            <a:off x="221064" y="1275477"/>
            <a:ext cx="11746523" cy="784830"/>
          </a:xfrm>
          <a:prstGeom prst="rect">
            <a:avLst/>
          </a:prstGeom>
        </p:spPr>
        <p:txBody>
          <a:bodyPr wrap="square">
            <a:spAutoFit/>
          </a:bodyPr>
          <a:lstStyle/>
          <a:p>
            <a:pPr algn="just"/>
            <a:r>
              <a:rPr lang="pt-BR" sz="1500" dirty="0">
                <a:solidFill>
                  <a:srgbClr val="000000"/>
                </a:solidFill>
              </a:rPr>
              <a:t>- O </a:t>
            </a:r>
            <a:r>
              <a:rPr lang="pt-BR" sz="1500" dirty="0" err="1">
                <a:solidFill>
                  <a:srgbClr val="000000"/>
                </a:solidFill>
              </a:rPr>
              <a:t>Pecma</a:t>
            </a:r>
            <a:r>
              <a:rPr lang="pt-BR" sz="1500" dirty="0">
                <a:solidFill>
                  <a:srgbClr val="000000"/>
                </a:solidFill>
              </a:rPr>
              <a:t> tem como objetivo a conversão de parte dos  valores das multas em serviços de conservação, preservação, melhoria e recuperação da qualidade do meio ambiente e no financiamento de projetos socioambientais, de educação ambiental e de aprimoramento da regularização e da fiscalização ambiental, assim considerados.</a:t>
            </a:r>
          </a:p>
        </p:txBody>
      </p:sp>
    </p:spTree>
    <p:extLst>
      <p:ext uri="{BB962C8B-B14F-4D97-AF65-F5344CB8AC3E}">
        <p14:creationId xmlns:p14="http://schemas.microsoft.com/office/powerpoint/2010/main" val="1183473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050554-F3CA-616C-C900-CD704A1BBCC3}"/>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A7970DC8-64AA-E92A-537B-6F936016E77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9" y="0"/>
            <a:ext cx="12093461" cy="6858000"/>
          </a:xfrm>
          <a:prstGeom prst="rect">
            <a:avLst/>
          </a:prstGeom>
        </p:spPr>
      </p:pic>
      <p:sp>
        <p:nvSpPr>
          <p:cNvPr id="3" name="CaixaDeTexto 2">
            <a:extLst>
              <a:ext uri="{FF2B5EF4-FFF2-40B4-BE49-F238E27FC236}">
                <a16:creationId xmlns:a16="http://schemas.microsoft.com/office/drawing/2014/main" id="{35A47360-6095-AE3A-1465-C334824C9C2E}"/>
              </a:ext>
            </a:extLst>
          </p:cNvPr>
          <p:cNvSpPr txBox="1"/>
          <p:nvPr/>
        </p:nvSpPr>
        <p:spPr>
          <a:xfrm>
            <a:off x="95591" y="721479"/>
            <a:ext cx="12000815" cy="400110"/>
          </a:xfrm>
          <a:prstGeom prst="rect">
            <a:avLst/>
          </a:prstGeom>
          <a:solidFill>
            <a:srgbClr val="FFC000"/>
          </a:solidFill>
        </p:spPr>
        <p:txBody>
          <a:bodyPr wrap="square" lIns="91440" tIns="45720" rIns="91440" bIns="45720" rtlCol="0" anchor="t">
            <a:spAutoFit/>
          </a:bodyPr>
          <a:lstStyle>
            <a:defPPr>
              <a:defRPr lang="pt-BR"/>
            </a:defPPr>
            <a:lvl1pPr algn="ctr">
              <a:defRPr sz="2500">
                <a:latin typeface="Berlin Sans FB" panose="020E0602020502020306" pitchFamily="34" charset="0"/>
                <a:cs typeface="Arial" charset="0"/>
              </a:defRPr>
            </a:lvl1pPr>
          </a:lstStyle>
          <a:p>
            <a:r>
              <a:rPr lang="pt-BR" sz="2000" dirty="0">
                <a:latin typeface="Berlin Sans FB"/>
                <a:ea typeface="Calibri"/>
                <a:cs typeface="Arial"/>
              </a:rPr>
              <a:t>- AUTOS DE INFRAÇÃO LAVRADOS ANTES DE 10/01/2025</a:t>
            </a:r>
          </a:p>
        </p:txBody>
      </p:sp>
      <p:sp>
        <p:nvSpPr>
          <p:cNvPr id="5" name="Retângulo 14">
            <a:extLst>
              <a:ext uri="{FF2B5EF4-FFF2-40B4-BE49-F238E27FC236}">
                <a16:creationId xmlns:a16="http://schemas.microsoft.com/office/drawing/2014/main" id="{AB5F96A8-261C-BB42-23A2-E6021076D3CD}"/>
              </a:ext>
            </a:extLst>
          </p:cNvPr>
          <p:cNvSpPr>
            <a:spLocks noChangeArrowheads="1"/>
          </p:cNvSpPr>
          <p:nvPr/>
        </p:nvSpPr>
        <p:spPr bwMode="auto">
          <a:xfrm>
            <a:off x="141916" y="1264870"/>
            <a:ext cx="12000814" cy="5213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indent="1905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a:buFontTx/>
              <a:buChar char="-"/>
            </a:pPr>
            <a:r>
              <a:rPr lang="pt-BR" sz="1600" dirty="0">
                <a:solidFill>
                  <a:srgbClr val="191D27"/>
                </a:solidFill>
                <a:latin typeface="+mn-lt"/>
                <a:cs typeface="Calibri"/>
              </a:rPr>
              <a:t> Processos em curso na data de publicação da Lei nº 25.144, de 2025.</a:t>
            </a:r>
          </a:p>
          <a:p>
            <a:pPr algn="just">
              <a:buFontTx/>
              <a:buChar char="-"/>
            </a:pPr>
            <a:endParaRPr lang="pt-BR" sz="1600" dirty="0">
              <a:solidFill>
                <a:srgbClr val="191D27"/>
              </a:solidFill>
              <a:latin typeface="+mn-lt"/>
              <a:cs typeface="Calibri"/>
            </a:endParaRPr>
          </a:p>
          <a:p>
            <a:pPr algn="just">
              <a:buFontTx/>
              <a:buChar char="-"/>
            </a:pPr>
            <a:r>
              <a:rPr lang="pt-BR" sz="1600" dirty="0">
                <a:solidFill>
                  <a:srgbClr val="191D27"/>
                </a:solidFill>
                <a:latin typeface="+mn-lt"/>
                <a:cs typeface="Calibri"/>
              </a:rPr>
              <a:t> Adesão até 10/07/2025 (6 meses após a publicação da Lei nº 25.144/2025). </a:t>
            </a:r>
          </a:p>
          <a:p>
            <a:pPr algn="just">
              <a:buFontTx/>
              <a:buChar char="-"/>
            </a:pPr>
            <a:endParaRPr lang="pt-BR" sz="1600" dirty="0">
              <a:solidFill>
                <a:srgbClr val="191D27"/>
              </a:solidFill>
              <a:latin typeface="+mn-lt"/>
              <a:cs typeface="Calibri"/>
            </a:endParaRPr>
          </a:p>
          <a:p>
            <a:pPr algn="just">
              <a:buFontTx/>
              <a:buChar char="-"/>
            </a:pPr>
            <a:r>
              <a:rPr lang="pt-BR" sz="1600" dirty="0">
                <a:solidFill>
                  <a:srgbClr val="191D27"/>
                </a:solidFill>
                <a:latin typeface="+mn-lt"/>
                <a:cs typeface="Calibri"/>
              </a:rPr>
              <a:t> Atenuante de 50% sobre o valor consolidado da multa para pessoas físicas e jurídicas de direito privado em geral. </a:t>
            </a:r>
          </a:p>
          <a:p>
            <a:pPr algn="just">
              <a:buFontTx/>
              <a:buChar char="-"/>
            </a:pPr>
            <a:endParaRPr lang="pt-BR" sz="1600" dirty="0">
              <a:solidFill>
                <a:srgbClr val="191D27"/>
              </a:solidFill>
              <a:latin typeface="+mn-lt"/>
              <a:cs typeface="Calibri"/>
            </a:endParaRPr>
          </a:p>
          <a:p>
            <a:pPr algn="just">
              <a:buFontTx/>
              <a:buChar char="-"/>
            </a:pPr>
            <a:r>
              <a:rPr lang="pt-BR" sz="1600" dirty="0">
                <a:solidFill>
                  <a:srgbClr val="191D27"/>
                </a:solidFill>
                <a:latin typeface="+mn-lt"/>
                <a:cs typeface="Calibri"/>
              </a:rPr>
              <a:t> Atenuante de 70% para pessoas jurídicas de direito público.</a:t>
            </a:r>
          </a:p>
          <a:p>
            <a:pPr algn="just">
              <a:buFontTx/>
              <a:buChar char="-"/>
            </a:pPr>
            <a:endParaRPr lang="pt-BR" sz="1600" dirty="0">
              <a:solidFill>
                <a:srgbClr val="191D27"/>
              </a:solidFill>
              <a:latin typeface="+mn-lt"/>
              <a:cs typeface="Calibri"/>
            </a:endParaRPr>
          </a:p>
          <a:p>
            <a:pPr algn="just">
              <a:buFontTx/>
              <a:buChar char="-"/>
            </a:pPr>
            <a:r>
              <a:rPr lang="pt-BR" sz="1600" dirty="0">
                <a:solidFill>
                  <a:srgbClr val="191D27"/>
                </a:solidFill>
                <a:latin typeface="+mn-lt"/>
                <a:cs typeface="Calibri"/>
              </a:rPr>
              <a:t> Incidência da atenuante</a:t>
            </a:r>
            <a:r>
              <a:rPr lang="pt-BR" sz="1600" b="1" dirty="0">
                <a:solidFill>
                  <a:srgbClr val="191D27"/>
                </a:solidFill>
                <a:latin typeface="+mn-lt"/>
                <a:cs typeface="Calibri"/>
              </a:rPr>
              <a:t>, independentemente da fase processual</a:t>
            </a:r>
            <a:r>
              <a:rPr lang="pt-BR" sz="1600" dirty="0">
                <a:solidFill>
                  <a:srgbClr val="191D27"/>
                </a:solidFill>
                <a:latin typeface="+mn-lt"/>
                <a:cs typeface="Calibri"/>
              </a:rPr>
              <a:t>, até a definitividade das penalidades. </a:t>
            </a:r>
          </a:p>
          <a:p>
            <a:pPr algn="just">
              <a:buFontTx/>
              <a:buChar char="-"/>
            </a:pPr>
            <a:endParaRPr lang="pt-BR" sz="1600" dirty="0">
              <a:solidFill>
                <a:srgbClr val="191D27"/>
              </a:solidFill>
              <a:latin typeface="+mn-lt"/>
              <a:cs typeface="Calibri"/>
            </a:endParaRPr>
          </a:p>
          <a:p>
            <a:pPr algn="just">
              <a:buFontTx/>
              <a:buChar char="-"/>
            </a:pPr>
            <a:r>
              <a:rPr lang="pt-BR" sz="1600" dirty="0">
                <a:solidFill>
                  <a:srgbClr val="191D27"/>
                </a:solidFill>
                <a:latin typeface="+mn-lt"/>
                <a:cs typeface="Calibri"/>
              </a:rPr>
              <a:t> Incidência da atenuante sobre o valor consolidado da multa simples: considera-se consolidado o valor da multa simples resultante da fixação do valor-base e da aplicação de atenuantes e agravantes, com a devida correção.</a:t>
            </a:r>
          </a:p>
          <a:p>
            <a:pPr algn="just">
              <a:buFontTx/>
              <a:buChar char="-"/>
            </a:pPr>
            <a:endParaRPr lang="pt-BR" sz="1600" dirty="0">
              <a:solidFill>
                <a:srgbClr val="191D27"/>
              </a:solidFill>
              <a:latin typeface="+mn-lt"/>
              <a:cs typeface="Calibri"/>
            </a:endParaRPr>
          </a:p>
          <a:p>
            <a:pPr algn="just">
              <a:buFontTx/>
              <a:buChar char="-"/>
            </a:pPr>
            <a:r>
              <a:rPr lang="pt-BR" sz="1600" dirty="0">
                <a:solidFill>
                  <a:srgbClr val="191D27"/>
                </a:solidFill>
                <a:latin typeface="+mn-lt"/>
                <a:cs typeface="Calibri"/>
              </a:rPr>
              <a:t> Impossibilidade de adesão para multa diária ou para autos de infração com penalidades definitivas. </a:t>
            </a:r>
          </a:p>
          <a:p>
            <a:pPr algn="just">
              <a:buFontTx/>
              <a:buChar char="-"/>
            </a:pPr>
            <a:endParaRPr lang="pt-BR" sz="1600" dirty="0">
              <a:solidFill>
                <a:srgbClr val="191D27"/>
              </a:solidFill>
              <a:latin typeface="+mn-lt"/>
              <a:cs typeface="Calibri"/>
            </a:endParaRPr>
          </a:p>
          <a:p>
            <a:pPr algn="just">
              <a:buFontTx/>
              <a:buChar char="-"/>
            </a:pPr>
            <a:r>
              <a:rPr lang="pt-BR" sz="1600" dirty="0">
                <a:solidFill>
                  <a:srgbClr val="191D27"/>
                </a:solidFill>
                <a:latin typeface="+mn-lt"/>
                <a:cs typeface="Calibri"/>
              </a:rPr>
              <a:t> Inaplicabilidade para infração administrativa: a) da qual decorreu morte humana; b) praticada mediante o emprego de métodos cruéis para abate ou captura de animais; c) da qual tenha decorrido rompimento e extravasamento de barragem de rejeito, bem como de deslizamento de pilha de estéril. </a:t>
            </a:r>
          </a:p>
        </p:txBody>
      </p:sp>
    </p:spTree>
    <p:extLst>
      <p:ext uri="{BB962C8B-B14F-4D97-AF65-F5344CB8AC3E}">
        <p14:creationId xmlns:p14="http://schemas.microsoft.com/office/powerpoint/2010/main" val="2095753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1CDA2C-3724-C55B-52B1-BDA1385654B1}"/>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2197F5BF-B644-95B1-96EB-BEA69F7C24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76" y="0"/>
            <a:ext cx="12093461" cy="6858000"/>
          </a:xfrm>
          <a:prstGeom prst="rect">
            <a:avLst/>
          </a:prstGeom>
        </p:spPr>
      </p:pic>
      <p:sp>
        <p:nvSpPr>
          <p:cNvPr id="3" name="CaixaDeTexto 2">
            <a:extLst>
              <a:ext uri="{FF2B5EF4-FFF2-40B4-BE49-F238E27FC236}">
                <a16:creationId xmlns:a16="http://schemas.microsoft.com/office/drawing/2014/main" id="{044BA2EF-102F-BF70-B91C-A26B7C222222}"/>
              </a:ext>
            </a:extLst>
          </p:cNvPr>
          <p:cNvSpPr txBox="1"/>
          <p:nvPr/>
        </p:nvSpPr>
        <p:spPr>
          <a:xfrm>
            <a:off x="141915" y="751713"/>
            <a:ext cx="12000815" cy="400110"/>
          </a:xfrm>
          <a:prstGeom prst="rect">
            <a:avLst/>
          </a:prstGeom>
          <a:solidFill>
            <a:srgbClr val="FFC000"/>
          </a:solidFill>
        </p:spPr>
        <p:txBody>
          <a:bodyPr wrap="square" lIns="91440" tIns="45720" rIns="91440" bIns="45720" rtlCol="0" anchor="t">
            <a:spAutoFit/>
          </a:bodyPr>
          <a:lstStyle>
            <a:defPPr>
              <a:defRPr lang="pt-BR"/>
            </a:defPPr>
            <a:lvl1pPr algn="ctr">
              <a:defRPr sz="2500">
                <a:latin typeface="Berlin Sans FB" panose="020E0602020502020306" pitchFamily="34" charset="0"/>
                <a:cs typeface="Arial" charset="0"/>
              </a:defRPr>
            </a:lvl1pPr>
          </a:lstStyle>
          <a:p>
            <a:pPr marL="342900" indent="-342900">
              <a:buFontTx/>
              <a:buChar char="-"/>
            </a:pPr>
            <a:r>
              <a:rPr lang="pt-BR" sz="2000" dirty="0">
                <a:latin typeface="Berlin Sans FB"/>
                <a:ea typeface="Calibri"/>
                <a:cs typeface="Arial"/>
              </a:rPr>
              <a:t>AUTOS DE INFRAÇÃO LAVRADOS A PARTIR DE 11/01/2025</a:t>
            </a:r>
          </a:p>
        </p:txBody>
      </p:sp>
      <p:sp>
        <p:nvSpPr>
          <p:cNvPr id="5" name="Retângulo 14">
            <a:extLst>
              <a:ext uri="{FF2B5EF4-FFF2-40B4-BE49-F238E27FC236}">
                <a16:creationId xmlns:a16="http://schemas.microsoft.com/office/drawing/2014/main" id="{BAE10BF2-B60E-C1D4-5473-47A57B198E59}"/>
              </a:ext>
            </a:extLst>
          </p:cNvPr>
          <p:cNvSpPr>
            <a:spLocks noChangeArrowheads="1"/>
          </p:cNvSpPr>
          <p:nvPr/>
        </p:nvSpPr>
        <p:spPr bwMode="auto">
          <a:xfrm>
            <a:off x="234562" y="1168150"/>
            <a:ext cx="12000814" cy="5706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indent="1905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a:buFontTx/>
              <a:buChar char="-"/>
            </a:pPr>
            <a:r>
              <a:rPr lang="pt-BR" sz="1600" dirty="0">
                <a:solidFill>
                  <a:srgbClr val="191D27"/>
                </a:solidFill>
                <a:latin typeface="+mn-lt"/>
                <a:cs typeface="Calibri"/>
              </a:rPr>
              <a:t> Autos de infração lavrados após a publicação da Lei nº 25.144, de 2025.</a:t>
            </a:r>
          </a:p>
          <a:p>
            <a:pPr indent="0" algn="just">
              <a:buNone/>
            </a:pPr>
            <a:endParaRPr lang="pt-BR" sz="1600" dirty="0">
              <a:solidFill>
                <a:srgbClr val="191D27"/>
              </a:solidFill>
              <a:latin typeface="+mn-lt"/>
              <a:cs typeface="Calibri"/>
            </a:endParaRPr>
          </a:p>
          <a:p>
            <a:pPr algn="just">
              <a:buFontTx/>
              <a:buChar char="-"/>
            </a:pPr>
            <a:r>
              <a:rPr lang="pt-BR" sz="1600" b="1" dirty="0">
                <a:solidFill>
                  <a:srgbClr val="191D27"/>
                </a:solidFill>
                <a:latin typeface="+mn-lt"/>
                <a:cs typeface="Calibri"/>
              </a:rPr>
              <a:t> Escalonamento da atenuante, a depender da fase processual:</a:t>
            </a:r>
          </a:p>
          <a:p>
            <a:pPr algn="just">
              <a:buFontTx/>
              <a:buChar char="-"/>
            </a:pPr>
            <a:endParaRPr lang="pt-BR" sz="1600" dirty="0">
              <a:solidFill>
                <a:srgbClr val="191D27"/>
              </a:solidFill>
              <a:latin typeface="+mn-lt"/>
              <a:cs typeface="Calibri"/>
            </a:endParaRPr>
          </a:p>
          <a:p>
            <a:pPr algn="just">
              <a:buFontTx/>
              <a:buChar char="-"/>
            </a:pPr>
            <a:r>
              <a:rPr lang="pt-BR" sz="1600" dirty="0">
                <a:solidFill>
                  <a:srgbClr val="191D27"/>
                </a:solidFill>
                <a:latin typeface="+mn-lt"/>
                <a:cs typeface="Calibri"/>
              </a:rPr>
              <a:t> I – 50% (cinquenta por cento) se o autuado manifestar interesse na adesão ao Pecma no prazo de até 20 (vinte) dias contados da notificação da lavratura do respectivo auto de infração (</a:t>
            </a:r>
            <a:r>
              <a:rPr lang="pt-BR" sz="1600" b="1" dirty="0">
                <a:solidFill>
                  <a:srgbClr val="191D27"/>
                </a:solidFill>
                <a:latin typeface="+mn-lt"/>
                <a:cs typeface="Calibri"/>
              </a:rPr>
              <a:t>pessoas físicas e jurídicas de direito público e privado em geral)</a:t>
            </a:r>
            <a:r>
              <a:rPr lang="pt-BR" sz="1600" dirty="0">
                <a:solidFill>
                  <a:srgbClr val="191D27"/>
                </a:solidFill>
                <a:latin typeface="+mn-lt"/>
                <a:cs typeface="Calibri"/>
              </a:rPr>
              <a:t>;</a:t>
            </a:r>
          </a:p>
          <a:p>
            <a:pPr indent="0" algn="just">
              <a:buNone/>
            </a:pPr>
            <a:endParaRPr lang="pt-BR" sz="1600" dirty="0">
              <a:solidFill>
                <a:srgbClr val="191D27"/>
              </a:solidFill>
              <a:latin typeface="+mn-lt"/>
              <a:cs typeface="Calibri"/>
            </a:endParaRPr>
          </a:p>
          <a:p>
            <a:pPr algn="just">
              <a:buFontTx/>
              <a:buChar char="-"/>
            </a:pPr>
            <a:r>
              <a:rPr lang="pt-BR" sz="1600" dirty="0">
                <a:solidFill>
                  <a:srgbClr val="191D27"/>
                </a:solidFill>
                <a:latin typeface="+mn-lt"/>
                <a:cs typeface="Calibri"/>
              </a:rPr>
              <a:t> II – 40% (quarenta por cento) se o autuado manifestar interesse na adesão ao Pecma </a:t>
            </a:r>
            <a:r>
              <a:rPr lang="pt-BR" sz="1600" b="1" dirty="0">
                <a:solidFill>
                  <a:srgbClr val="191D27"/>
                </a:solidFill>
                <a:latin typeface="+mn-lt"/>
                <a:cs typeface="Calibri"/>
              </a:rPr>
              <a:t>antes da decisão referente à defesa administrativa</a:t>
            </a:r>
            <a:r>
              <a:rPr lang="pt-BR" sz="1600" dirty="0">
                <a:solidFill>
                  <a:srgbClr val="191D27"/>
                </a:solidFill>
                <a:latin typeface="+mn-lt"/>
                <a:cs typeface="Calibri"/>
              </a:rPr>
              <a:t>;</a:t>
            </a:r>
          </a:p>
          <a:p>
            <a:pPr indent="0" algn="just">
              <a:buNone/>
            </a:pPr>
            <a:endParaRPr lang="pt-BR" sz="1600" dirty="0">
              <a:solidFill>
                <a:srgbClr val="191D27"/>
              </a:solidFill>
              <a:latin typeface="+mn-lt"/>
              <a:cs typeface="Calibri"/>
            </a:endParaRPr>
          </a:p>
          <a:p>
            <a:pPr algn="just">
              <a:buFontTx/>
              <a:buChar char="-"/>
            </a:pPr>
            <a:r>
              <a:rPr lang="pt-BR" sz="1600" dirty="0">
                <a:solidFill>
                  <a:srgbClr val="191D27"/>
                </a:solidFill>
                <a:latin typeface="+mn-lt"/>
                <a:cs typeface="Calibri"/>
              </a:rPr>
              <a:t> III – 30% (trinta por cento) se o autuado manifestar interesse na adesão ao Pecma </a:t>
            </a:r>
            <a:r>
              <a:rPr lang="pt-BR" sz="1600" b="1" dirty="0">
                <a:solidFill>
                  <a:srgbClr val="191D27"/>
                </a:solidFill>
                <a:latin typeface="+mn-lt"/>
                <a:cs typeface="Calibri"/>
              </a:rPr>
              <a:t>no prazo para apresentação de recurso administrativo ou enquanto pendente o seu julgamento.</a:t>
            </a:r>
          </a:p>
          <a:p>
            <a:pPr indent="0" algn="just">
              <a:buNone/>
            </a:pPr>
            <a:endParaRPr lang="pt-BR" sz="1600" dirty="0">
              <a:solidFill>
                <a:srgbClr val="191D27"/>
              </a:solidFill>
              <a:latin typeface="+mn-lt"/>
              <a:cs typeface="Calibri"/>
            </a:endParaRPr>
          </a:p>
          <a:p>
            <a:pPr algn="just">
              <a:buFontTx/>
              <a:buChar char="-"/>
            </a:pPr>
            <a:r>
              <a:rPr lang="pt-BR" sz="1600" dirty="0">
                <a:solidFill>
                  <a:srgbClr val="191D27"/>
                </a:solidFill>
                <a:latin typeface="+mn-lt"/>
                <a:cs typeface="Calibri"/>
              </a:rPr>
              <a:t> Incidência da atenuante sobre o valor consolidado da multa simples: considera-se consolidado o valor da multa simples resultante da fixação do valor-base e da aplicação de atenuantes e agravantes, com a devida correção.</a:t>
            </a:r>
          </a:p>
          <a:p>
            <a:pPr algn="just">
              <a:buFontTx/>
              <a:buChar char="-"/>
            </a:pPr>
            <a:endParaRPr lang="pt-BR" sz="1600" dirty="0">
              <a:solidFill>
                <a:srgbClr val="191D27"/>
              </a:solidFill>
              <a:latin typeface="+mn-lt"/>
              <a:cs typeface="Calibri"/>
            </a:endParaRPr>
          </a:p>
          <a:p>
            <a:pPr algn="just">
              <a:buFontTx/>
              <a:buChar char="-"/>
            </a:pPr>
            <a:r>
              <a:rPr lang="pt-BR" sz="1600" dirty="0">
                <a:solidFill>
                  <a:srgbClr val="191D27"/>
                </a:solidFill>
                <a:latin typeface="+mn-lt"/>
                <a:cs typeface="Calibri"/>
              </a:rPr>
              <a:t> Impossibilidade de adesão para multa diária ou para autos de infração com penalidades definitivas. </a:t>
            </a:r>
          </a:p>
          <a:p>
            <a:pPr algn="just">
              <a:buFontTx/>
              <a:buChar char="-"/>
            </a:pPr>
            <a:endParaRPr lang="pt-BR" sz="1600" dirty="0">
              <a:solidFill>
                <a:srgbClr val="191D27"/>
              </a:solidFill>
              <a:latin typeface="+mn-lt"/>
              <a:cs typeface="Calibri"/>
            </a:endParaRPr>
          </a:p>
          <a:p>
            <a:pPr algn="just">
              <a:buFontTx/>
              <a:buChar char="-"/>
            </a:pPr>
            <a:r>
              <a:rPr lang="pt-BR" sz="1600" dirty="0">
                <a:solidFill>
                  <a:srgbClr val="191D27"/>
                </a:solidFill>
                <a:latin typeface="+mn-lt"/>
                <a:cs typeface="Calibri"/>
              </a:rPr>
              <a:t> Inaplicabilidade para infração administrativa: a) da qual decorreu morte humana; b) praticada mediante o emprego de métodos cruéis para abate ou captura de animais; c) da qual tenha decorrido rompimento e extravasamento de barragem de rejeito, bem como de deslizamento de pilha de estéril. </a:t>
            </a:r>
          </a:p>
        </p:txBody>
      </p:sp>
    </p:spTree>
    <p:extLst>
      <p:ext uri="{BB962C8B-B14F-4D97-AF65-F5344CB8AC3E}">
        <p14:creationId xmlns:p14="http://schemas.microsoft.com/office/powerpoint/2010/main" val="33509812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CD9B9E-04E8-F027-6968-21AB0A790FAB}"/>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BEC273F9-5304-B48F-8A69-C4868BD1C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69" y="0"/>
            <a:ext cx="12093461" cy="6858000"/>
          </a:xfrm>
          <a:prstGeom prst="rect">
            <a:avLst/>
          </a:prstGeom>
        </p:spPr>
      </p:pic>
      <p:sp>
        <p:nvSpPr>
          <p:cNvPr id="3" name="CaixaDeTexto 2">
            <a:extLst>
              <a:ext uri="{FF2B5EF4-FFF2-40B4-BE49-F238E27FC236}">
                <a16:creationId xmlns:a16="http://schemas.microsoft.com/office/drawing/2014/main" id="{C85C2B3F-45F1-0F6A-3C0F-FFE1A033B3D9}"/>
              </a:ext>
            </a:extLst>
          </p:cNvPr>
          <p:cNvSpPr txBox="1"/>
          <p:nvPr/>
        </p:nvSpPr>
        <p:spPr>
          <a:xfrm>
            <a:off x="95591" y="820767"/>
            <a:ext cx="12000815" cy="400110"/>
          </a:xfrm>
          <a:prstGeom prst="rect">
            <a:avLst/>
          </a:prstGeom>
          <a:solidFill>
            <a:srgbClr val="FFC000"/>
          </a:solidFill>
        </p:spPr>
        <p:txBody>
          <a:bodyPr wrap="square" lIns="91440" tIns="45720" rIns="91440" bIns="45720" rtlCol="0" anchor="t">
            <a:spAutoFit/>
          </a:bodyPr>
          <a:lstStyle>
            <a:defPPr>
              <a:defRPr lang="pt-BR"/>
            </a:defPPr>
            <a:lvl1pPr algn="ctr">
              <a:defRPr sz="2500">
                <a:latin typeface="Berlin Sans FB" panose="020E0602020502020306" pitchFamily="34" charset="0"/>
                <a:cs typeface="Arial" charset="0"/>
              </a:defRPr>
            </a:lvl1pPr>
          </a:lstStyle>
          <a:p>
            <a:r>
              <a:rPr lang="pt-BR" sz="2000" dirty="0">
                <a:latin typeface="Berlin Sans FB"/>
                <a:ea typeface="Calibri"/>
                <a:cs typeface="Arial"/>
              </a:rPr>
              <a:t>ADESÃO: TERMO DE COMPOSIÇÃO ADMINISTRTIVA – TCA</a:t>
            </a:r>
          </a:p>
        </p:txBody>
      </p:sp>
      <p:sp>
        <p:nvSpPr>
          <p:cNvPr id="5" name="Retângulo 14">
            <a:extLst>
              <a:ext uri="{FF2B5EF4-FFF2-40B4-BE49-F238E27FC236}">
                <a16:creationId xmlns:a16="http://schemas.microsoft.com/office/drawing/2014/main" id="{D085841F-D428-45A7-DE7F-1A3568F53F79}"/>
              </a:ext>
            </a:extLst>
          </p:cNvPr>
          <p:cNvSpPr>
            <a:spLocks noChangeArrowheads="1"/>
          </p:cNvSpPr>
          <p:nvPr/>
        </p:nvSpPr>
        <p:spPr bwMode="auto">
          <a:xfrm>
            <a:off x="191186" y="1508843"/>
            <a:ext cx="12000814"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indent="19050"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a:buFontTx/>
              <a:buChar char="-"/>
            </a:pPr>
            <a:r>
              <a:rPr lang="pt-BR" sz="1600" dirty="0">
                <a:solidFill>
                  <a:srgbClr val="191D27"/>
                </a:solidFill>
                <a:latin typeface="+mn-lt"/>
                <a:cs typeface="Calibri"/>
              </a:rPr>
              <a:t> A adesão ao Pecma é efetivada com a celebração Termo de Composição Administrativa – TCA. </a:t>
            </a:r>
          </a:p>
          <a:p>
            <a:pPr algn="just">
              <a:buFontTx/>
              <a:buChar char="-"/>
            </a:pPr>
            <a:endParaRPr lang="pt-BR" sz="1600" dirty="0">
              <a:solidFill>
                <a:srgbClr val="191D27"/>
              </a:solidFill>
              <a:latin typeface="+mn-lt"/>
              <a:cs typeface="Calibri"/>
            </a:endParaRPr>
          </a:p>
          <a:p>
            <a:pPr indent="0" algn="just">
              <a:buNone/>
            </a:pPr>
            <a:r>
              <a:rPr lang="pt-BR" sz="1600" dirty="0">
                <a:solidFill>
                  <a:srgbClr val="191D27"/>
                </a:solidFill>
                <a:latin typeface="+mn-lt"/>
                <a:cs typeface="Calibri"/>
              </a:rPr>
              <a:t>- A manifestação de interesse pela adesão ao Pecma </a:t>
            </a:r>
            <a:r>
              <a:rPr lang="pt-BR" sz="1600" b="1" dirty="0">
                <a:solidFill>
                  <a:srgbClr val="191D27"/>
                </a:solidFill>
                <a:latin typeface="+mn-lt"/>
                <a:cs typeface="Calibri"/>
              </a:rPr>
              <a:t>suspende o processo administrativo até decisão da autoridade competente </a:t>
            </a:r>
            <a:r>
              <a:rPr lang="pt-BR" sz="1600" dirty="0">
                <a:solidFill>
                  <a:srgbClr val="191D27"/>
                </a:solidFill>
                <a:latin typeface="+mn-lt"/>
                <a:cs typeface="Calibri"/>
              </a:rPr>
              <a:t>para firmar o TCA.</a:t>
            </a:r>
          </a:p>
          <a:p>
            <a:pPr algn="just">
              <a:buFontTx/>
              <a:buChar char="-"/>
            </a:pPr>
            <a:endParaRPr lang="pt-BR" sz="1600" dirty="0">
              <a:solidFill>
                <a:srgbClr val="191D27"/>
              </a:solidFill>
              <a:latin typeface="+mn-lt"/>
              <a:cs typeface="Calibri"/>
            </a:endParaRPr>
          </a:p>
          <a:p>
            <a:pPr algn="just">
              <a:buFontTx/>
              <a:buChar char="-"/>
            </a:pPr>
            <a:r>
              <a:rPr lang="pt-BR" sz="1600" dirty="0">
                <a:solidFill>
                  <a:srgbClr val="191D27"/>
                </a:solidFill>
                <a:latin typeface="+mn-lt"/>
                <a:cs typeface="Calibri"/>
              </a:rPr>
              <a:t> Adesão realizada via sistema, com assinatura digital.</a:t>
            </a:r>
          </a:p>
          <a:p>
            <a:pPr algn="just">
              <a:buFontTx/>
              <a:buChar char="-"/>
            </a:pPr>
            <a:endParaRPr lang="pt-BR" sz="1600" dirty="0">
              <a:solidFill>
                <a:srgbClr val="191D27"/>
              </a:solidFill>
              <a:latin typeface="+mn-lt"/>
              <a:cs typeface="Calibri"/>
            </a:endParaRPr>
          </a:p>
          <a:p>
            <a:pPr algn="just">
              <a:buFontTx/>
              <a:buChar char="-"/>
            </a:pPr>
            <a:r>
              <a:rPr lang="pt-BR" sz="1600" dirty="0">
                <a:solidFill>
                  <a:srgbClr val="191D27"/>
                </a:solidFill>
                <a:latin typeface="+mn-lt"/>
                <a:cs typeface="Calibri"/>
              </a:rPr>
              <a:t> Um TCA para cada auto de infração. </a:t>
            </a:r>
          </a:p>
          <a:p>
            <a:pPr algn="just">
              <a:buFontTx/>
              <a:buChar char="-"/>
            </a:pPr>
            <a:endParaRPr lang="pt-BR" sz="1600" dirty="0">
              <a:solidFill>
                <a:srgbClr val="191D27"/>
              </a:solidFill>
              <a:latin typeface="+mn-lt"/>
              <a:cs typeface="Calibri"/>
            </a:endParaRPr>
          </a:p>
          <a:p>
            <a:pPr algn="just">
              <a:buFontTx/>
              <a:buChar char="-"/>
            </a:pPr>
            <a:r>
              <a:rPr lang="pt-BR" sz="1600" dirty="0">
                <a:solidFill>
                  <a:srgbClr val="191D27"/>
                </a:solidFill>
                <a:latin typeface="+mn-lt"/>
                <a:cs typeface="Calibri"/>
              </a:rPr>
              <a:t> O TCA deverá conter, no mínimo:</a:t>
            </a:r>
          </a:p>
          <a:p>
            <a:pPr indent="0" algn="just">
              <a:buNone/>
            </a:pPr>
            <a:r>
              <a:rPr lang="pt-BR" sz="1200" dirty="0">
                <a:solidFill>
                  <a:srgbClr val="191D27"/>
                </a:solidFill>
                <a:latin typeface="+mn-lt"/>
                <a:cs typeface="Calibri"/>
              </a:rPr>
              <a:t>I – o nome, a qualificação e o endereço do compromissário;</a:t>
            </a:r>
          </a:p>
          <a:p>
            <a:pPr indent="0" algn="just">
              <a:buNone/>
            </a:pPr>
            <a:r>
              <a:rPr lang="pt-BR" sz="1200" dirty="0">
                <a:solidFill>
                  <a:srgbClr val="191D27"/>
                </a:solidFill>
                <a:latin typeface="+mn-lt"/>
                <a:cs typeface="Calibri"/>
              </a:rPr>
              <a:t>II – o valor, os prazos e as demais condições para o cumprimento da obrigação de pagamento ou da execução direta;</a:t>
            </a:r>
          </a:p>
          <a:p>
            <a:pPr indent="0" algn="just">
              <a:buNone/>
            </a:pPr>
            <a:r>
              <a:rPr lang="pt-BR" sz="1200" dirty="0">
                <a:solidFill>
                  <a:srgbClr val="191D27"/>
                </a:solidFill>
                <a:latin typeface="+mn-lt"/>
                <a:cs typeface="Calibri"/>
              </a:rPr>
              <a:t>III – o reconhecimento do cometimento da infração administrativa, tornando definitiva as penalidades aplicadas no auto de infração para efeitos sancionatórios e de reincidência;</a:t>
            </a:r>
          </a:p>
          <a:p>
            <a:pPr indent="0" algn="just">
              <a:buNone/>
            </a:pPr>
            <a:r>
              <a:rPr lang="pt-BR" sz="1200" dirty="0">
                <a:solidFill>
                  <a:srgbClr val="191D27"/>
                </a:solidFill>
                <a:latin typeface="+mn-lt"/>
                <a:cs typeface="Calibri"/>
              </a:rPr>
              <a:t>IV – a desistência de defesas, recursos, ações judiciais ou impugnações já apresentadas ou com prazos em curso;</a:t>
            </a:r>
          </a:p>
          <a:p>
            <a:pPr indent="0" algn="just">
              <a:buNone/>
            </a:pPr>
            <a:r>
              <a:rPr lang="pt-BR" sz="1200" dirty="0">
                <a:solidFill>
                  <a:srgbClr val="191D27"/>
                </a:solidFill>
                <a:latin typeface="+mn-lt"/>
                <a:cs typeface="Calibri"/>
              </a:rPr>
              <a:t>V – as consequências para o compromissário pelo descumprimento das obrigações pactuadas e as hipóteses de rescisão do termo;</a:t>
            </a:r>
          </a:p>
          <a:p>
            <a:pPr indent="0" algn="just">
              <a:buNone/>
            </a:pPr>
            <a:r>
              <a:rPr lang="pt-BR" sz="1200" dirty="0">
                <a:solidFill>
                  <a:srgbClr val="191D27"/>
                </a:solidFill>
                <a:latin typeface="+mn-lt"/>
                <a:cs typeface="Calibri"/>
              </a:rPr>
              <a:t>VI – o foro competente para dirimir litígios entre as partes</a:t>
            </a:r>
          </a:p>
        </p:txBody>
      </p:sp>
    </p:spTree>
    <p:extLst>
      <p:ext uri="{BB962C8B-B14F-4D97-AF65-F5344CB8AC3E}">
        <p14:creationId xmlns:p14="http://schemas.microsoft.com/office/powerpoint/2010/main" val="31977707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C22CB4-23D4-041D-0376-509EA4814E0C}"/>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6EB2E7FD-E856-095D-B488-5B7D9BADDC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9" y="0"/>
            <a:ext cx="12093461" cy="6858000"/>
          </a:xfrm>
          <a:prstGeom prst="rect">
            <a:avLst/>
          </a:prstGeom>
        </p:spPr>
      </p:pic>
      <p:sp>
        <p:nvSpPr>
          <p:cNvPr id="3" name="CaixaDeTexto 2">
            <a:extLst>
              <a:ext uri="{FF2B5EF4-FFF2-40B4-BE49-F238E27FC236}">
                <a16:creationId xmlns:a16="http://schemas.microsoft.com/office/drawing/2014/main" id="{200CACD2-B843-AAD3-FE6C-055C317A446A}"/>
              </a:ext>
            </a:extLst>
          </p:cNvPr>
          <p:cNvSpPr txBox="1"/>
          <p:nvPr/>
        </p:nvSpPr>
        <p:spPr>
          <a:xfrm>
            <a:off x="95591" y="1017171"/>
            <a:ext cx="12000815" cy="400110"/>
          </a:xfrm>
          <a:prstGeom prst="rect">
            <a:avLst/>
          </a:prstGeom>
          <a:solidFill>
            <a:srgbClr val="FFC000"/>
          </a:solidFill>
        </p:spPr>
        <p:txBody>
          <a:bodyPr wrap="square" lIns="91440" tIns="45720" rIns="91440" bIns="45720" rtlCol="0" anchor="t">
            <a:spAutoFit/>
          </a:bodyPr>
          <a:lstStyle>
            <a:defPPr>
              <a:defRPr lang="pt-BR"/>
            </a:defPPr>
            <a:lvl1pPr algn="ctr">
              <a:defRPr sz="2500">
                <a:latin typeface="Berlin Sans FB" panose="020E0602020502020306" pitchFamily="34" charset="0"/>
                <a:cs typeface="Arial" charset="0"/>
              </a:defRPr>
            </a:lvl1pPr>
          </a:lstStyle>
          <a:p>
            <a:r>
              <a:rPr lang="pt-BR" sz="2000" dirty="0">
                <a:latin typeface="Berlin Sans FB"/>
                <a:ea typeface="Calibri"/>
                <a:cs typeface="Arial"/>
              </a:rPr>
              <a:t>PROCESSAMENTO – DECISÃO - HOMOLOGAÇÃO</a:t>
            </a:r>
          </a:p>
        </p:txBody>
      </p:sp>
      <p:sp>
        <p:nvSpPr>
          <p:cNvPr id="6" name="CaixaDeTexto 5">
            <a:extLst>
              <a:ext uri="{FF2B5EF4-FFF2-40B4-BE49-F238E27FC236}">
                <a16:creationId xmlns:a16="http://schemas.microsoft.com/office/drawing/2014/main" id="{AA04FB99-7CAC-E2BD-3C89-5E908CA239FE}"/>
              </a:ext>
            </a:extLst>
          </p:cNvPr>
          <p:cNvSpPr txBox="1"/>
          <p:nvPr/>
        </p:nvSpPr>
        <p:spPr>
          <a:xfrm>
            <a:off x="49269" y="1417281"/>
            <a:ext cx="11623249" cy="5539978"/>
          </a:xfrm>
          <a:prstGeom prst="rect">
            <a:avLst/>
          </a:prstGeom>
          <a:noFill/>
        </p:spPr>
        <p:txBody>
          <a:bodyPr wrap="square">
            <a:spAutoFit/>
          </a:bodyPr>
          <a:lstStyle/>
          <a:p>
            <a:pPr marR="0" lvl="0" algn="just" defTabSz="914400" rtl="0" eaLnBrk="1" fontAlgn="auto" latinLnBrk="0" hangingPunct="1">
              <a:lnSpc>
                <a:spcPct val="150000"/>
              </a:lnSpc>
              <a:spcBef>
                <a:spcPts val="0"/>
              </a:spcBef>
              <a:spcAft>
                <a:spcPts val="0"/>
              </a:spcAft>
              <a:buClrTx/>
              <a:buSzTx/>
              <a:tabLst/>
              <a:defRPr/>
            </a:pPr>
            <a:r>
              <a:rPr lang="pt-BR" sz="1400" dirty="0">
                <a:solidFill>
                  <a:srgbClr val="191D27"/>
                </a:solidFill>
                <a:cs typeface="Calibri"/>
              </a:rPr>
              <a:t>- </a:t>
            </a:r>
            <a:r>
              <a:rPr lang="pt-BR" sz="1400" b="1" dirty="0">
                <a:solidFill>
                  <a:srgbClr val="191D27"/>
                </a:solidFill>
                <a:cs typeface="Calibri"/>
              </a:rPr>
              <a:t>Conferência</a:t>
            </a:r>
            <a:r>
              <a:rPr lang="pt-BR" sz="1400" dirty="0">
                <a:solidFill>
                  <a:srgbClr val="191D27"/>
                </a:solidFill>
                <a:cs typeface="Calibri"/>
              </a:rPr>
              <a:t>: a unidade administrativa responsável pelo processamento do auto de infração, em ato único, fará a conferência do documento quanto ao cumprimento dos requisitos previstos no decreto e dos valores fixados. </a:t>
            </a:r>
          </a:p>
          <a:p>
            <a:pPr marR="0" lvl="0" algn="just" defTabSz="914400" rtl="0" eaLnBrk="1" fontAlgn="auto" latinLnBrk="0" hangingPunct="1">
              <a:lnSpc>
                <a:spcPct val="150000"/>
              </a:lnSpc>
              <a:spcBef>
                <a:spcPts val="0"/>
              </a:spcBef>
              <a:spcAft>
                <a:spcPts val="0"/>
              </a:spcAft>
              <a:buClrTx/>
              <a:buSzTx/>
              <a:tabLst/>
              <a:defRPr/>
            </a:pPr>
            <a:endParaRPr lang="pt-BR" sz="1400" b="1" dirty="0">
              <a:solidFill>
                <a:srgbClr val="191D27"/>
              </a:solidFill>
              <a:cs typeface="Calibri"/>
            </a:endParaRPr>
          </a:p>
          <a:p>
            <a:pPr marR="0" lvl="0" algn="just" defTabSz="914400" rtl="0" eaLnBrk="1" fontAlgn="auto" latinLnBrk="0" hangingPunct="1">
              <a:lnSpc>
                <a:spcPct val="150000"/>
              </a:lnSpc>
              <a:spcBef>
                <a:spcPts val="0"/>
              </a:spcBef>
              <a:spcAft>
                <a:spcPts val="0"/>
              </a:spcAft>
              <a:buClrTx/>
              <a:buSzTx/>
              <a:tabLst/>
              <a:defRPr/>
            </a:pPr>
            <a:r>
              <a:rPr lang="pt-BR" sz="1400" b="1" dirty="0">
                <a:solidFill>
                  <a:srgbClr val="191D27"/>
                </a:solidFill>
                <a:cs typeface="Calibri"/>
              </a:rPr>
              <a:t>- Outras penalidades: </a:t>
            </a:r>
            <a:r>
              <a:rPr lang="pt-BR" sz="1400" dirty="0">
                <a:solidFill>
                  <a:srgbClr val="191D27"/>
                </a:solidFill>
                <a:cs typeface="Calibri"/>
              </a:rPr>
              <a:t>a unidade administrativa responsável abordará, no bojo do processo administrativo, as penalidades de suspensão ou embargo total ou parcial de obra ou atividade eventualmente aplicadas, bem como as penalidades de apreensão, demolição de obra e restritivas de direitos e outras que vierem a ser impostas.</a:t>
            </a:r>
          </a:p>
          <a:p>
            <a:pPr algn="just">
              <a:lnSpc>
                <a:spcPct val="150000"/>
              </a:lnSpc>
            </a:pPr>
            <a:endParaRPr lang="pt-BR" sz="1400" dirty="0">
              <a:solidFill>
                <a:srgbClr val="191D27"/>
              </a:solidFill>
              <a:cs typeface="Calibri"/>
            </a:endParaRPr>
          </a:p>
          <a:p>
            <a:pPr algn="just">
              <a:lnSpc>
                <a:spcPct val="150000"/>
              </a:lnSpc>
            </a:pPr>
            <a:r>
              <a:rPr lang="pt-BR" sz="1400" b="1" dirty="0">
                <a:solidFill>
                  <a:srgbClr val="191D27"/>
                </a:solidFill>
                <a:cs typeface="Calibri"/>
              </a:rPr>
              <a:t>-</a:t>
            </a:r>
            <a:r>
              <a:rPr lang="pt-BR" sz="1400" dirty="0">
                <a:solidFill>
                  <a:srgbClr val="191D27"/>
                </a:solidFill>
                <a:cs typeface="Calibri"/>
              </a:rPr>
              <a:t> </a:t>
            </a:r>
            <a:r>
              <a:rPr lang="pt-BR" sz="1400" b="1" dirty="0">
                <a:solidFill>
                  <a:srgbClr val="191D27"/>
                </a:solidFill>
                <a:cs typeface="Calibri"/>
              </a:rPr>
              <a:t>Inadequações: </a:t>
            </a:r>
            <a:r>
              <a:rPr lang="pt-BR" sz="1400" dirty="0">
                <a:solidFill>
                  <a:srgbClr val="191D27"/>
                </a:solidFill>
                <a:cs typeface="Calibri"/>
              </a:rPr>
              <a:t>o autuado será cientificado para confirmar a intenção de aderir ao Pecma, no prazo de dez dias contados da data da cientificação, apresentando informações complementares ou reconhecendo eventuais valores posteriormente apurados, sob pena de prosseguimento regular do processo administrativo.</a:t>
            </a:r>
          </a:p>
          <a:p>
            <a:pPr algn="just">
              <a:lnSpc>
                <a:spcPct val="150000"/>
              </a:lnSpc>
            </a:pPr>
            <a:endParaRPr lang="pt-BR" sz="1400" dirty="0">
              <a:solidFill>
                <a:srgbClr val="191D27"/>
              </a:solidFill>
              <a:cs typeface="Calibri"/>
            </a:endParaRPr>
          </a:p>
          <a:p>
            <a:pPr algn="just">
              <a:lnSpc>
                <a:spcPct val="150000"/>
              </a:lnSpc>
            </a:pPr>
            <a:r>
              <a:rPr lang="pt-BR" sz="1400" b="1" dirty="0">
                <a:solidFill>
                  <a:srgbClr val="191D27"/>
                </a:solidFill>
                <a:cs typeface="Calibri"/>
              </a:rPr>
              <a:t>- Assinatura</a:t>
            </a:r>
            <a:r>
              <a:rPr lang="pt-BR" sz="1400" dirty="0">
                <a:solidFill>
                  <a:srgbClr val="191D27"/>
                </a:solidFill>
                <a:cs typeface="Calibri"/>
              </a:rPr>
              <a:t>: Chefes das Unidades Regionais de Fiscalização, Superintendente de Controle Processual, Subsecretário de Fiscalização Ambiental da Semad. Presidente da </a:t>
            </a:r>
            <a:r>
              <a:rPr lang="pt-BR" sz="1400" dirty="0" err="1">
                <a:solidFill>
                  <a:srgbClr val="191D27"/>
                </a:solidFill>
                <a:cs typeface="Calibri"/>
              </a:rPr>
              <a:t>Feam</a:t>
            </a:r>
            <a:r>
              <a:rPr lang="pt-BR" sz="1400" dirty="0">
                <a:solidFill>
                  <a:srgbClr val="191D27"/>
                </a:solidFill>
                <a:cs typeface="Calibri"/>
              </a:rPr>
              <a:t>, os Diretores-Gerais do IEF e do Igam ou quem deles receber delegação.</a:t>
            </a:r>
          </a:p>
          <a:p>
            <a:pPr algn="just">
              <a:lnSpc>
                <a:spcPct val="150000"/>
              </a:lnSpc>
            </a:pPr>
            <a:endParaRPr lang="pt-BR" sz="1400" b="1" dirty="0">
              <a:solidFill>
                <a:srgbClr val="191D27"/>
              </a:solidFill>
              <a:cs typeface="Calibri"/>
            </a:endParaRPr>
          </a:p>
          <a:p>
            <a:pPr algn="just">
              <a:lnSpc>
                <a:spcPct val="150000"/>
              </a:lnSpc>
            </a:pPr>
            <a:r>
              <a:rPr lang="pt-BR" sz="1400" b="1" dirty="0">
                <a:solidFill>
                  <a:srgbClr val="191D27"/>
                </a:solidFill>
                <a:cs typeface="Calibri"/>
              </a:rPr>
              <a:t>- URC Copam - homologação: </a:t>
            </a:r>
            <a:r>
              <a:rPr lang="pt-BR" sz="1400" dirty="0">
                <a:solidFill>
                  <a:srgbClr val="191D27"/>
                </a:solidFill>
                <a:cs typeface="Calibri"/>
              </a:rPr>
              <a:t>valor original da multa seja superior a 60.503,38 Unidades Fiscais do Estado de Minas Gerais – </a:t>
            </a:r>
            <a:r>
              <a:rPr lang="pt-BR" sz="1400" dirty="0" err="1">
                <a:solidFill>
                  <a:srgbClr val="191D27"/>
                </a:solidFill>
                <a:cs typeface="Calibri"/>
              </a:rPr>
              <a:t>Ufemgs</a:t>
            </a:r>
            <a:r>
              <a:rPr lang="pt-BR" sz="1400" dirty="0">
                <a:solidFill>
                  <a:srgbClr val="191D27"/>
                </a:solidFill>
                <a:cs typeface="Calibri"/>
              </a:rPr>
              <a:t>.</a:t>
            </a:r>
          </a:p>
          <a:p>
            <a:pPr algn="just">
              <a:lnSpc>
                <a:spcPct val="150000"/>
              </a:lnSpc>
            </a:pPr>
            <a:endParaRPr lang="pt-BR" sz="1400" b="1" dirty="0">
              <a:solidFill>
                <a:srgbClr val="191D27"/>
              </a:solidFill>
              <a:latin typeface="Poppins" panose="00000500000000000000" pitchFamily="2" charset="0"/>
              <a:cs typeface="Calibri"/>
            </a:endParaRPr>
          </a:p>
          <a:p>
            <a:pPr algn="just">
              <a:lnSpc>
                <a:spcPct val="150000"/>
              </a:lnSpc>
            </a:pPr>
            <a:endParaRPr lang="pt-BR" sz="1200" dirty="0">
              <a:solidFill>
                <a:srgbClr val="191D27"/>
              </a:solidFill>
              <a:latin typeface="Poppins" panose="00000500000000000000" pitchFamily="2" charset="0"/>
              <a:cs typeface="Calibri"/>
            </a:endParaRPr>
          </a:p>
        </p:txBody>
      </p:sp>
    </p:spTree>
    <p:extLst>
      <p:ext uri="{BB962C8B-B14F-4D97-AF65-F5344CB8AC3E}">
        <p14:creationId xmlns:p14="http://schemas.microsoft.com/office/powerpoint/2010/main" val="38657519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01CE93-DF26-CBE3-A626-3785DB0D3F99}"/>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DD537774-C4FD-EA81-2099-7E2C485527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9" y="0"/>
            <a:ext cx="12093461" cy="6858000"/>
          </a:xfrm>
          <a:prstGeom prst="rect">
            <a:avLst/>
          </a:prstGeom>
        </p:spPr>
      </p:pic>
      <p:sp>
        <p:nvSpPr>
          <p:cNvPr id="3" name="CaixaDeTexto 2">
            <a:extLst>
              <a:ext uri="{FF2B5EF4-FFF2-40B4-BE49-F238E27FC236}">
                <a16:creationId xmlns:a16="http://schemas.microsoft.com/office/drawing/2014/main" id="{7A7DAA4A-F7FE-0729-C1F5-46EB38D722DA}"/>
              </a:ext>
            </a:extLst>
          </p:cNvPr>
          <p:cNvSpPr txBox="1"/>
          <p:nvPr/>
        </p:nvSpPr>
        <p:spPr>
          <a:xfrm>
            <a:off x="95591" y="820767"/>
            <a:ext cx="12000815" cy="400110"/>
          </a:xfrm>
          <a:prstGeom prst="rect">
            <a:avLst/>
          </a:prstGeom>
          <a:solidFill>
            <a:srgbClr val="FFC000"/>
          </a:solidFill>
        </p:spPr>
        <p:txBody>
          <a:bodyPr wrap="square" lIns="91440" tIns="45720" rIns="91440" bIns="45720" rtlCol="0" anchor="t">
            <a:spAutoFit/>
          </a:bodyPr>
          <a:lstStyle>
            <a:defPPr>
              <a:defRPr lang="pt-BR"/>
            </a:defPPr>
            <a:lvl1pPr algn="ctr">
              <a:defRPr sz="2500">
                <a:latin typeface="Berlin Sans FB" panose="020E0602020502020306" pitchFamily="34" charset="0"/>
                <a:cs typeface="Arial" charset="0"/>
              </a:defRPr>
            </a:lvl1pPr>
          </a:lstStyle>
          <a:p>
            <a:r>
              <a:rPr lang="pt-BR" sz="2000" dirty="0">
                <a:latin typeface="Berlin Sans FB"/>
                <a:ea typeface="Calibri"/>
                <a:cs typeface="Arial"/>
              </a:rPr>
              <a:t>ARRECADAÇÃO: À VISTA OU PARCELADO</a:t>
            </a:r>
          </a:p>
        </p:txBody>
      </p:sp>
      <p:sp>
        <p:nvSpPr>
          <p:cNvPr id="5" name="CaixaDeTexto 4">
            <a:extLst>
              <a:ext uri="{FF2B5EF4-FFF2-40B4-BE49-F238E27FC236}">
                <a16:creationId xmlns:a16="http://schemas.microsoft.com/office/drawing/2014/main" id="{A774DFA5-88A3-E87B-110D-5173A264A224}"/>
              </a:ext>
            </a:extLst>
          </p:cNvPr>
          <p:cNvSpPr txBox="1"/>
          <p:nvPr/>
        </p:nvSpPr>
        <p:spPr>
          <a:xfrm>
            <a:off x="188536" y="1220877"/>
            <a:ext cx="11566689" cy="5863144"/>
          </a:xfrm>
          <a:prstGeom prst="rect">
            <a:avLst/>
          </a:prstGeom>
          <a:noFill/>
        </p:spPr>
        <p:txBody>
          <a:bodyPr wrap="square">
            <a:spAutoFit/>
          </a:bodyPr>
          <a:lstStyle/>
          <a:p>
            <a:pPr algn="just">
              <a:lnSpc>
                <a:spcPct val="150000"/>
              </a:lnSpc>
            </a:pPr>
            <a:r>
              <a:rPr lang="pt-BR" sz="1400" dirty="0">
                <a:solidFill>
                  <a:srgbClr val="191D27"/>
                </a:solidFill>
                <a:cs typeface="Calibri"/>
              </a:rPr>
              <a:t>- Após a aplicação da atenuante, </a:t>
            </a:r>
            <a:r>
              <a:rPr lang="pt-BR" sz="1400" b="1" dirty="0">
                <a:solidFill>
                  <a:srgbClr val="191D27"/>
                </a:solidFill>
                <a:cs typeface="Calibri"/>
              </a:rPr>
              <a:t>o valor final remanescente da multa será recolhido ao Estado em Documento de Arrecadação Estadual – DAE único</a:t>
            </a:r>
            <a:r>
              <a:rPr lang="pt-BR" sz="1400" dirty="0">
                <a:solidFill>
                  <a:srgbClr val="191D27"/>
                </a:solidFill>
                <a:cs typeface="Calibri"/>
              </a:rPr>
              <a:t>, e será destinado da seguinte forma:</a:t>
            </a:r>
          </a:p>
          <a:p>
            <a:pPr algn="just">
              <a:lnSpc>
                <a:spcPct val="150000"/>
              </a:lnSpc>
            </a:pPr>
            <a:r>
              <a:rPr lang="pt-BR" sz="1400" dirty="0">
                <a:solidFill>
                  <a:srgbClr val="191D27"/>
                </a:solidFill>
                <a:cs typeface="Calibri"/>
              </a:rPr>
              <a:t>I –  metade do valor remanescente da multa simples aplicada será recolhido ao caixa do Estado, constituindo-se como receita do órgão ou da entidade do Sisema responsável pela lavratura do respectivo auto de infração, nos termos do art. 35 da Lei nº 21.972, de 2016. </a:t>
            </a:r>
          </a:p>
          <a:p>
            <a:pPr algn="just">
              <a:lnSpc>
                <a:spcPct val="150000"/>
              </a:lnSpc>
            </a:pPr>
            <a:r>
              <a:rPr lang="pt-BR" sz="1400" dirty="0">
                <a:solidFill>
                  <a:srgbClr val="191D27"/>
                </a:solidFill>
                <a:cs typeface="Calibri"/>
              </a:rPr>
              <a:t>II – metade do valor remanescente da multa simples aplicada será recolhido ao caixa do Estado</a:t>
            </a:r>
            <a:r>
              <a:rPr lang="pt-BR" sz="1400" b="1" dirty="0">
                <a:solidFill>
                  <a:srgbClr val="191D27"/>
                </a:solidFill>
                <a:cs typeface="Calibri"/>
              </a:rPr>
              <a:t>, classificado em fonte de recurso específica a título de conversão de multa</a:t>
            </a:r>
            <a:r>
              <a:rPr lang="pt-BR" sz="1400" dirty="0">
                <a:solidFill>
                  <a:srgbClr val="191D27"/>
                </a:solidFill>
                <a:cs typeface="Calibri"/>
              </a:rPr>
              <a:t>, que será destinada a financiamento de projetos ambientais envolvendo serviços de conservação preservação, melhoria e recuperação da qualidade do meio ambiente e a financiamento de projetos socioambientais, de educação ambiental e de aprimoramento da regularização e da fiscalização ambientais.</a:t>
            </a:r>
          </a:p>
          <a:p>
            <a:pPr algn="just">
              <a:lnSpc>
                <a:spcPct val="150000"/>
              </a:lnSpc>
            </a:pPr>
            <a:endParaRPr lang="pt-BR" sz="1400" dirty="0">
              <a:solidFill>
                <a:srgbClr val="191D27"/>
              </a:solidFill>
              <a:cs typeface="Calibri"/>
            </a:endParaRPr>
          </a:p>
          <a:p>
            <a:pPr algn="just">
              <a:lnSpc>
                <a:spcPct val="150000"/>
              </a:lnSpc>
            </a:pPr>
            <a:r>
              <a:rPr lang="pt-BR" sz="1400" dirty="0">
                <a:solidFill>
                  <a:srgbClr val="191D27"/>
                </a:solidFill>
                <a:cs typeface="Calibri"/>
              </a:rPr>
              <a:t>- </a:t>
            </a:r>
            <a:r>
              <a:rPr lang="pt-BR" sz="1400" b="1" dirty="0">
                <a:solidFill>
                  <a:srgbClr val="191D27"/>
                </a:solidFill>
                <a:cs typeface="Calibri"/>
              </a:rPr>
              <a:t>O DAE será disponibilizado por e-mail para pagamento pelo autuado, com prazo de vencimento de 20(vinte) dias, </a:t>
            </a:r>
            <a:r>
              <a:rPr lang="pt-BR" sz="1400" dirty="0">
                <a:solidFill>
                  <a:srgbClr val="191D27"/>
                </a:solidFill>
                <a:cs typeface="Calibri"/>
              </a:rPr>
              <a:t>contados da assinatura da autoridade competente/homologação Copam. </a:t>
            </a:r>
          </a:p>
          <a:p>
            <a:pPr marL="171450" indent="-171450" algn="just">
              <a:lnSpc>
                <a:spcPct val="150000"/>
              </a:lnSpc>
              <a:buFontTx/>
              <a:buChar char="-"/>
            </a:pPr>
            <a:endParaRPr lang="pt-BR" sz="1400" dirty="0">
              <a:solidFill>
                <a:srgbClr val="191D27"/>
              </a:solidFill>
              <a:cs typeface="Calibri"/>
            </a:endParaRPr>
          </a:p>
          <a:p>
            <a:pPr marL="171450" indent="-171450" algn="just">
              <a:lnSpc>
                <a:spcPct val="150000"/>
              </a:lnSpc>
              <a:buFontTx/>
              <a:buChar char="-"/>
            </a:pPr>
            <a:r>
              <a:rPr lang="pt-BR" sz="1400" dirty="0">
                <a:solidFill>
                  <a:srgbClr val="191D27"/>
                </a:solidFill>
                <a:cs typeface="Calibri"/>
              </a:rPr>
              <a:t>Será </a:t>
            </a:r>
            <a:r>
              <a:rPr lang="pt-BR" sz="1400" b="1" dirty="0">
                <a:solidFill>
                  <a:srgbClr val="191D27"/>
                </a:solidFill>
                <a:cs typeface="Calibri"/>
              </a:rPr>
              <a:t>admitido o parcelamento </a:t>
            </a:r>
            <a:r>
              <a:rPr lang="pt-BR" sz="1400" dirty="0">
                <a:solidFill>
                  <a:srgbClr val="191D27"/>
                </a:solidFill>
                <a:cs typeface="Calibri"/>
              </a:rPr>
              <a:t>do valor previsto no caput desse artigo, nos termos do Decreto nº 46.668, de 15 de dezembro de 2014.</a:t>
            </a:r>
          </a:p>
          <a:p>
            <a:pPr marL="171450" indent="-171450" algn="just">
              <a:lnSpc>
                <a:spcPct val="150000"/>
              </a:lnSpc>
              <a:buFontTx/>
              <a:buChar char="-"/>
            </a:pPr>
            <a:endParaRPr lang="pt-BR" sz="1400" dirty="0">
              <a:solidFill>
                <a:srgbClr val="191D27"/>
              </a:solidFill>
              <a:cs typeface="Calibri"/>
            </a:endParaRPr>
          </a:p>
          <a:p>
            <a:pPr marL="171450" indent="-171450" algn="just">
              <a:lnSpc>
                <a:spcPct val="150000"/>
              </a:lnSpc>
              <a:buFontTx/>
              <a:buChar char="-"/>
            </a:pPr>
            <a:r>
              <a:rPr lang="pt-BR" sz="1400" b="1" dirty="0">
                <a:solidFill>
                  <a:srgbClr val="191D27"/>
                </a:solidFill>
                <a:cs typeface="Calibri"/>
              </a:rPr>
              <a:t>A adesão ao Programa: </a:t>
            </a:r>
            <a:r>
              <a:rPr lang="pt-BR" sz="1400" dirty="0">
                <a:solidFill>
                  <a:srgbClr val="191D27"/>
                </a:solidFill>
                <a:cs typeface="Calibri"/>
              </a:rPr>
              <a:t>torna definitivas as penalidades aplicadas no auto de infração, não afasta os efeitos da reincidência, não exime o autuado de promover a reparação do dano diretamente causado pela infração, bem como a promover a regularização ambiental do empreendimento ou atividade, quando cabível.</a:t>
            </a:r>
          </a:p>
          <a:p>
            <a:pPr marL="171450" indent="-171450" algn="just">
              <a:lnSpc>
                <a:spcPct val="150000"/>
              </a:lnSpc>
              <a:buFontTx/>
              <a:buChar char="-"/>
            </a:pPr>
            <a:endParaRPr lang="pt-BR" sz="1200" dirty="0">
              <a:solidFill>
                <a:srgbClr val="191D27"/>
              </a:solidFill>
              <a:latin typeface="Poppins" panose="00000500000000000000" pitchFamily="2" charset="0"/>
              <a:cs typeface="Calibri"/>
            </a:endParaRPr>
          </a:p>
        </p:txBody>
      </p:sp>
    </p:spTree>
    <p:extLst>
      <p:ext uri="{BB962C8B-B14F-4D97-AF65-F5344CB8AC3E}">
        <p14:creationId xmlns:p14="http://schemas.microsoft.com/office/powerpoint/2010/main" val="3733358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86605-57E6-9E1E-904A-0F4F3A9194E0}"/>
            </a:ext>
          </a:extLst>
        </p:cNvPr>
        <p:cNvGrpSpPr/>
        <p:nvPr/>
      </p:nvGrpSpPr>
      <p:grpSpPr>
        <a:xfrm>
          <a:off x="0" y="0"/>
          <a:ext cx="0" cy="0"/>
          <a:chOff x="0" y="0"/>
          <a:chExt cx="0" cy="0"/>
        </a:xfrm>
      </p:grpSpPr>
      <p:pic>
        <p:nvPicPr>
          <p:cNvPr id="4" name="Imagem 3">
            <a:extLst>
              <a:ext uri="{FF2B5EF4-FFF2-40B4-BE49-F238E27FC236}">
                <a16:creationId xmlns:a16="http://schemas.microsoft.com/office/drawing/2014/main" id="{26D0E3F2-1FE5-2D66-7FB7-FB21157F5D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269" y="0"/>
            <a:ext cx="12093461" cy="6858000"/>
          </a:xfrm>
          <a:prstGeom prst="rect">
            <a:avLst/>
          </a:prstGeom>
        </p:spPr>
      </p:pic>
      <p:sp>
        <p:nvSpPr>
          <p:cNvPr id="3" name="CaixaDeTexto 2">
            <a:extLst>
              <a:ext uri="{FF2B5EF4-FFF2-40B4-BE49-F238E27FC236}">
                <a16:creationId xmlns:a16="http://schemas.microsoft.com/office/drawing/2014/main" id="{D13592E4-E911-1F6B-A25E-27BC74ACB402}"/>
              </a:ext>
            </a:extLst>
          </p:cNvPr>
          <p:cNvSpPr txBox="1"/>
          <p:nvPr/>
        </p:nvSpPr>
        <p:spPr>
          <a:xfrm>
            <a:off x="95591" y="820767"/>
            <a:ext cx="12000815" cy="400110"/>
          </a:xfrm>
          <a:prstGeom prst="rect">
            <a:avLst/>
          </a:prstGeom>
          <a:solidFill>
            <a:srgbClr val="FFC000"/>
          </a:solidFill>
        </p:spPr>
        <p:txBody>
          <a:bodyPr wrap="square" lIns="91440" tIns="45720" rIns="91440" bIns="45720" rtlCol="0" anchor="t">
            <a:spAutoFit/>
          </a:bodyPr>
          <a:lstStyle>
            <a:defPPr>
              <a:defRPr lang="pt-BR"/>
            </a:defPPr>
            <a:lvl1pPr algn="ctr">
              <a:defRPr sz="2500">
                <a:latin typeface="Berlin Sans FB" panose="020E0602020502020306" pitchFamily="34" charset="0"/>
                <a:cs typeface="Arial" charset="0"/>
              </a:defRPr>
            </a:lvl1pPr>
          </a:lstStyle>
          <a:p>
            <a:r>
              <a:rPr lang="pt-BR" sz="2000" dirty="0">
                <a:latin typeface="Berlin Sans FB"/>
                <a:ea typeface="Calibri"/>
                <a:cs typeface="Arial"/>
              </a:rPr>
              <a:t>OUTRAS REGRAS GERAIS</a:t>
            </a:r>
          </a:p>
        </p:txBody>
      </p:sp>
      <p:sp>
        <p:nvSpPr>
          <p:cNvPr id="5" name="CaixaDeTexto 4">
            <a:extLst>
              <a:ext uri="{FF2B5EF4-FFF2-40B4-BE49-F238E27FC236}">
                <a16:creationId xmlns:a16="http://schemas.microsoft.com/office/drawing/2014/main" id="{E24A8C14-725D-8E06-FB41-1F4FE259E838}"/>
              </a:ext>
            </a:extLst>
          </p:cNvPr>
          <p:cNvSpPr txBox="1"/>
          <p:nvPr/>
        </p:nvSpPr>
        <p:spPr>
          <a:xfrm>
            <a:off x="236267" y="1296027"/>
            <a:ext cx="11528982" cy="5663089"/>
          </a:xfrm>
          <a:prstGeom prst="rect">
            <a:avLst/>
          </a:prstGeom>
          <a:noFill/>
        </p:spPr>
        <p:txBody>
          <a:bodyPr wrap="square">
            <a:spAutoFit/>
          </a:bodyPr>
          <a:lstStyle/>
          <a:p>
            <a:r>
              <a:rPr lang="pt-BR" sz="1400" b="1" dirty="0">
                <a:solidFill>
                  <a:srgbClr val="191D27"/>
                </a:solidFill>
                <a:cs typeface="Calibri"/>
              </a:rPr>
              <a:t>- Banco de Projetos: </a:t>
            </a:r>
            <a:r>
              <a:rPr lang="pt-BR" sz="1400" dirty="0">
                <a:solidFill>
                  <a:srgbClr val="191D27"/>
                </a:solidFill>
                <a:cs typeface="Calibri"/>
              </a:rPr>
              <a:t>para viabilizar o financiamento de projetos ambientais, inclusive com a utilização de recursos do Pecma. </a:t>
            </a:r>
            <a:r>
              <a:rPr lang="pt-BR" sz="1400" b="1" dirty="0">
                <a:solidFill>
                  <a:srgbClr val="191D27"/>
                </a:solidFill>
                <a:cs typeface="Calibri"/>
              </a:rPr>
              <a:t>Os autuados não precisam apresentar projetos. </a:t>
            </a:r>
          </a:p>
          <a:p>
            <a:pPr marL="171450" indent="-171450">
              <a:buFontTx/>
              <a:buChar char="-"/>
            </a:pPr>
            <a:endParaRPr lang="pt-BR" sz="1400" dirty="0">
              <a:solidFill>
                <a:srgbClr val="191D27"/>
              </a:solidFill>
              <a:cs typeface="Calibri"/>
            </a:endParaRPr>
          </a:p>
          <a:p>
            <a:r>
              <a:rPr lang="pt-BR" sz="1400" dirty="0">
                <a:solidFill>
                  <a:srgbClr val="191D27"/>
                </a:solidFill>
                <a:cs typeface="Calibri"/>
              </a:rPr>
              <a:t>- São considerados serviços de conservação, preservação, melhoria e recuperação da qualidade do meio ambiente e projetos socioambientais, de educação ambiental e de aprimoramento da regularização e da fiscalização ambiental, que poderão ser passíveis de projetos financiados no âmbito do </a:t>
            </a:r>
            <a:r>
              <a:rPr lang="pt-BR" sz="1400" dirty="0" err="1">
                <a:solidFill>
                  <a:srgbClr val="191D27"/>
                </a:solidFill>
                <a:cs typeface="Calibri"/>
              </a:rPr>
              <a:t>Pecma</a:t>
            </a:r>
            <a:r>
              <a:rPr lang="pt-BR" sz="1400" dirty="0">
                <a:solidFill>
                  <a:srgbClr val="191D27"/>
                </a:solidFill>
                <a:cs typeface="Calibri"/>
              </a:rPr>
              <a:t>:</a:t>
            </a:r>
          </a:p>
          <a:p>
            <a:endParaRPr lang="pt-BR" sz="1400" dirty="0">
              <a:solidFill>
                <a:srgbClr val="191D27"/>
              </a:solidFill>
              <a:cs typeface="Calibri"/>
            </a:endParaRPr>
          </a:p>
          <a:p>
            <a:r>
              <a:rPr lang="pt-BR" sz="1200" dirty="0">
                <a:solidFill>
                  <a:srgbClr val="191D27"/>
                </a:solidFill>
                <a:cs typeface="Calibri"/>
              </a:rPr>
              <a:t>I – recuperação de áreas degradadas, de processos ecológicos essenciais, de vegetação nativa, e de áreas de recarga de aquíferos;</a:t>
            </a:r>
          </a:p>
          <a:p>
            <a:r>
              <a:rPr lang="pt-BR" sz="1200" dirty="0">
                <a:solidFill>
                  <a:srgbClr val="191D27"/>
                </a:solidFill>
                <a:cs typeface="Calibri"/>
              </a:rPr>
              <a:t>II – proteção e manejo de espécies da flora nativa e das faunas doméstica e silvestre;</a:t>
            </a:r>
          </a:p>
          <a:p>
            <a:r>
              <a:rPr lang="pt-BR" sz="1200" dirty="0">
                <a:solidFill>
                  <a:srgbClr val="191D27"/>
                </a:solidFill>
                <a:cs typeface="Calibri"/>
              </a:rPr>
              <a:t>III – monitoramento da qualidade do meio ambiente e desenvolvimento de indicadores ambientais;</a:t>
            </a:r>
          </a:p>
          <a:p>
            <a:r>
              <a:rPr lang="pt-BR" sz="1200" dirty="0">
                <a:solidFill>
                  <a:srgbClr val="191D27"/>
                </a:solidFill>
                <a:cs typeface="Calibri"/>
              </a:rPr>
              <a:t>IV – manutenção de espaços públicos que tenham como objetivo a conservação, proteção e recuperação de espécies da flora nativa ou da fauna silvestre e de áreas verdes urbanas destinadas à proteção dos recursos hídricos;</a:t>
            </a:r>
          </a:p>
          <a:p>
            <a:r>
              <a:rPr lang="pt-BR" sz="1200" dirty="0">
                <a:solidFill>
                  <a:srgbClr val="191D27"/>
                </a:solidFill>
                <a:cs typeface="Calibri"/>
              </a:rPr>
              <a:t>V – realização de ações ou fornecimento de materiais, bens ou serviços que visem à promoção e melhoria das atividades de regularização, fiscalização e educação ambiental;</a:t>
            </a:r>
          </a:p>
          <a:p>
            <a:r>
              <a:rPr lang="pt-BR" sz="1200" dirty="0">
                <a:solidFill>
                  <a:srgbClr val="191D27"/>
                </a:solidFill>
                <a:cs typeface="Calibri"/>
              </a:rPr>
              <a:t>VI – proteção, conservação e recuperação dos recursos hídricos superficiais e subterrâneos, quanto aos aspectos qualitativos, quantitativos e ecossistêmicos;</a:t>
            </a:r>
          </a:p>
          <a:p>
            <a:r>
              <a:rPr lang="pt-BR" sz="1200" dirty="0">
                <a:solidFill>
                  <a:srgbClr val="191D27"/>
                </a:solidFill>
                <a:cs typeface="Calibri"/>
              </a:rPr>
              <a:t>VII– implantação, manutenção, ampliação e modernização de sistemas de coleta e tratamento de esgotos sanitários e de sistemas de destinação final adequada de resíduos sólidos urbanos e rurais; </a:t>
            </a:r>
          </a:p>
          <a:p>
            <a:r>
              <a:rPr lang="pt-BR" sz="1200" dirty="0">
                <a:solidFill>
                  <a:srgbClr val="191D27"/>
                </a:solidFill>
                <a:cs typeface="Calibri"/>
              </a:rPr>
              <a:t>VIII – proteção e bem-estar dos animais domésticos e silvestres;</a:t>
            </a:r>
          </a:p>
          <a:p>
            <a:r>
              <a:rPr lang="pt-BR" sz="1200" dirty="0">
                <a:solidFill>
                  <a:srgbClr val="191D27"/>
                </a:solidFill>
                <a:cs typeface="Calibri"/>
              </a:rPr>
              <a:t>IX - ações relativas à prevenção e à mitigação de eventos críticos </a:t>
            </a:r>
            <a:r>
              <a:rPr lang="pt-BR" sz="1200" dirty="0" err="1">
                <a:solidFill>
                  <a:srgbClr val="191D27"/>
                </a:solidFill>
                <a:cs typeface="Calibri"/>
              </a:rPr>
              <a:t>hidrometeorológicos</a:t>
            </a:r>
            <a:r>
              <a:rPr lang="pt-BR" sz="1200" dirty="0">
                <a:solidFill>
                  <a:srgbClr val="191D27"/>
                </a:solidFill>
                <a:cs typeface="Calibri"/>
              </a:rPr>
              <a:t> e dos efeitos negativos das alterações climáticas;</a:t>
            </a:r>
          </a:p>
          <a:p>
            <a:r>
              <a:rPr lang="pt-BR" sz="1200" dirty="0">
                <a:solidFill>
                  <a:srgbClr val="191D27"/>
                </a:solidFill>
                <a:cs typeface="Calibri"/>
              </a:rPr>
              <a:t>X – outros serviços reconhecidos pelo órgão ambiental em edital ou em regulamento próprio.</a:t>
            </a:r>
          </a:p>
          <a:p>
            <a:endParaRPr lang="pt-BR" sz="1200" dirty="0">
              <a:solidFill>
                <a:srgbClr val="191D27"/>
              </a:solidFill>
              <a:cs typeface="Calibri"/>
            </a:endParaRPr>
          </a:p>
          <a:p>
            <a:endParaRPr lang="pt-BR" sz="1400" dirty="0">
              <a:solidFill>
                <a:srgbClr val="191D27"/>
              </a:solidFill>
              <a:cs typeface="Calibri"/>
            </a:endParaRPr>
          </a:p>
          <a:p>
            <a:r>
              <a:rPr lang="pt-BR" sz="1400" dirty="0">
                <a:solidFill>
                  <a:srgbClr val="191D27"/>
                </a:solidFill>
                <a:cs typeface="Calibri"/>
              </a:rPr>
              <a:t>- O percentual de 20% (vinte por cento) da receita arrecadada a título de conversão de multas será destinado a projetos indicados pela Mesa da Assembleia Legislativa.</a:t>
            </a:r>
          </a:p>
          <a:p>
            <a:endParaRPr lang="pt-BR" sz="1400" dirty="0">
              <a:solidFill>
                <a:srgbClr val="191D27"/>
              </a:solidFill>
              <a:cs typeface="Calibri"/>
            </a:endParaRPr>
          </a:p>
          <a:p>
            <a:pPr marL="171450" indent="-171450">
              <a:buFontTx/>
              <a:buChar char="-"/>
            </a:pPr>
            <a:endParaRPr lang="pt-BR" sz="1400" dirty="0">
              <a:solidFill>
                <a:srgbClr val="191D27"/>
              </a:solidFill>
              <a:cs typeface="Calibri"/>
            </a:endParaRPr>
          </a:p>
          <a:p>
            <a:r>
              <a:rPr lang="pt-BR" sz="1400" dirty="0">
                <a:solidFill>
                  <a:srgbClr val="191D27"/>
                </a:solidFill>
                <a:cs typeface="Calibri"/>
              </a:rPr>
              <a:t>- Os autuados que já manifestaram interesse em aderir ao Programa Estadual de Conversão de Multas com base Decreto nº 47.772, de 02 de janeiro de 2019, deverão realizar a adesão ao Programa nos termos previstos no presente decreto.</a:t>
            </a:r>
          </a:p>
          <a:p>
            <a:endParaRPr lang="pt-BR" sz="1200" dirty="0">
              <a:solidFill>
                <a:srgbClr val="191D27"/>
              </a:solidFill>
              <a:latin typeface="Poppins" panose="00000500000000000000" pitchFamily="2" charset="0"/>
              <a:cs typeface="Calibri"/>
            </a:endParaRPr>
          </a:p>
          <a:p>
            <a:endParaRPr lang="pt-BR" sz="1200" dirty="0">
              <a:solidFill>
                <a:srgbClr val="191D27"/>
              </a:solidFill>
              <a:latin typeface="Poppins" panose="00000500000000000000" pitchFamily="2" charset="0"/>
              <a:cs typeface="Calibri"/>
            </a:endParaRPr>
          </a:p>
        </p:txBody>
      </p:sp>
    </p:spTree>
    <p:extLst>
      <p:ext uri="{BB962C8B-B14F-4D97-AF65-F5344CB8AC3E}">
        <p14:creationId xmlns:p14="http://schemas.microsoft.com/office/powerpoint/2010/main" val="462929308"/>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6039</TotalTime>
  <Words>1824</Words>
  <Application>Microsoft Office PowerPoint</Application>
  <PresentationFormat>Widescreen</PresentationFormat>
  <Paragraphs>120</Paragraphs>
  <Slides>12</Slides>
  <Notes>2</Notes>
  <HiddenSlides>0</HiddenSlides>
  <MMClips>1</MMClips>
  <ScaleCrop>false</ScaleCrop>
  <HeadingPairs>
    <vt:vector size="6" baseType="variant">
      <vt:variant>
        <vt:lpstr>Fontes usadas</vt:lpstr>
      </vt:variant>
      <vt:variant>
        <vt:i4>7</vt:i4>
      </vt:variant>
      <vt:variant>
        <vt:lpstr>Tema</vt:lpstr>
      </vt:variant>
      <vt:variant>
        <vt:i4>1</vt:i4>
      </vt:variant>
      <vt:variant>
        <vt:lpstr>Títulos de slides</vt:lpstr>
      </vt:variant>
      <vt:variant>
        <vt:i4>12</vt:i4>
      </vt:variant>
    </vt:vector>
  </HeadingPairs>
  <TitlesOfParts>
    <vt:vector size="20" baseType="lpstr">
      <vt:lpstr>Aptos</vt:lpstr>
      <vt:lpstr>arial</vt:lpstr>
      <vt:lpstr>arial</vt:lpstr>
      <vt:lpstr>Berlin Sans FB</vt:lpstr>
      <vt:lpstr>Calibri</vt:lpstr>
      <vt:lpstr>Calibri Light</vt:lpstr>
      <vt:lpstr>Poppins</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Neimar Costa</dc:creator>
  <cp:lastModifiedBy>Vanessa Hilário</cp:lastModifiedBy>
  <cp:revision>538</cp:revision>
  <dcterms:created xsi:type="dcterms:W3CDTF">2022-04-26T02:58:54Z</dcterms:created>
  <dcterms:modified xsi:type="dcterms:W3CDTF">2026-02-05T13:50:05Z</dcterms:modified>
</cp:coreProperties>
</file>