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9" r:id="rId2"/>
    <p:sldId id="435" r:id="rId3"/>
    <p:sldId id="301" r:id="rId4"/>
    <p:sldId id="427" r:id="rId5"/>
    <p:sldId id="433" r:id="rId6"/>
    <p:sldId id="437" r:id="rId7"/>
    <p:sldId id="436" r:id="rId8"/>
    <p:sldId id="438" r:id="rId9"/>
    <p:sldId id="441" r:id="rId10"/>
    <p:sldId id="422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CC2"/>
    <a:srgbClr val="A09E4E"/>
    <a:srgbClr val="8E8C46"/>
    <a:srgbClr val="DCDBB6"/>
    <a:srgbClr val="CECD9A"/>
    <a:srgbClr val="304E3B"/>
    <a:srgbClr val="AA713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75" d="100"/>
          <a:sy n="75" d="100"/>
        </p:scale>
        <p:origin x="-137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717687-03B7-4E27-9310-810E9F8BBD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98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EA21EF-1AF4-4D22-85BA-6414E5A1BE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343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1ABE-E272-4978-8112-89F7F833348F}" type="slidenum">
              <a:rPr lang="pt-BR" sz="1200"/>
              <a:pPr algn="r" eaLnBrk="1" hangingPunct="1"/>
              <a:t>1</a:t>
            </a:fld>
            <a:endParaRPr lang="pt-BR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0C1591-AC3B-4ABA-B0F6-BB594B0D9B52}" type="slidenum">
              <a:rPr lang="pt-BR" sz="1200"/>
              <a:pPr algn="r" eaLnBrk="1" hangingPunct="1"/>
              <a:t>2</a:t>
            </a:fld>
            <a:endParaRPr lang="pt-BR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FA3AD2-C651-4260-8B48-D22F6E013CBA}" type="slidenum">
              <a:rPr lang="pt-BR" sz="1200"/>
              <a:pPr algn="r" eaLnBrk="1" hangingPunct="1"/>
              <a:t>3</a:t>
            </a:fld>
            <a:endParaRPr lang="pt-B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11786A1-3A8B-4C1B-A1A8-3A4827366953}" type="slidenum">
              <a:rPr lang="pt-BR" sz="1200"/>
              <a:pPr algn="r" eaLnBrk="1" hangingPunct="1"/>
              <a:t>9</a:t>
            </a:fld>
            <a:endParaRPr lang="pt-B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9F6B5A8-13FB-4E8C-AB9C-BC87D05BC402}" type="slidenum">
              <a:rPr lang="pt-BR" sz="1200"/>
              <a:pPr algn="r" eaLnBrk="1" hangingPunct="1"/>
              <a:t>10</a:t>
            </a:fld>
            <a:endParaRPr lang="pt-BR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ACC9F-D9FF-42BC-A2E3-8390DD4407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83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78BE-672B-4ABA-956D-184F9AD220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65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3DEB-B01C-4C2E-BF4B-29438C8D4C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00D6-D724-48F1-95A0-039BEB9A9B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27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10A6-AB62-4D9D-AFCC-9F788BB4A4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45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303D-FA7D-4ADD-8359-B22D98900D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CC8A-5212-493D-B526-04E23EF970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A472-9FFD-4ED6-A114-AE75F17A7D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26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CC428-23FA-4A35-B35F-2BF97B334A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8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0F87-B9A9-4337-8041-2815C409B3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1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1AE9-DE5B-486B-8DC9-E186C6E82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10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753B58-DF77-4AC0-9B1C-1B88DA9584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emf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emf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emf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emf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03575" y="3644900"/>
            <a:ext cx="5940425" cy="622300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pt-BR" sz="2000" dirty="0" smtClean="0">
                <a:solidFill>
                  <a:srgbClr val="4D4D4D"/>
                </a:solidFill>
                <a:latin typeface="Century Gothic" pitchFamily="34" charset="0"/>
              </a:rPr>
              <a:t>Sistema Estadual de Meio Ambiente e Recursos Hídricos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399088" y="2420938"/>
            <a:ext cx="37449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6600">
                <a:solidFill>
                  <a:srgbClr val="4D4D4D"/>
                </a:solidFill>
              </a:rPr>
              <a:t>SISEMA</a:t>
            </a: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 rot="5400000">
            <a:off x="5220494" y="2853531"/>
            <a:ext cx="287338" cy="288925"/>
          </a:xfrm>
          <a:prstGeom prst="rect">
            <a:avLst/>
          </a:prstGeom>
          <a:solidFill>
            <a:srgbClr val="6CB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 rot="5400000">
            <a:off x="4499769" y="2851944"/>
            <a:ext cx="287337" cy="288925"/>
          </a:xfrm>
          <a:prstGeom prst="rect">
            <a:avLst/>
          </a:prstGeom>
          <a:solidFill>
            <a:srgbClr val="346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 rot="5400000">
            <a:off x="3709194" y="2851944"/>
            <a:ext cx="287337" cy="288925"/>
          </a:xfrm>
          <a:prstGeom prst="rect">
            <a:avLst/>
          </a:prstGeom>
          <a:solidFill>
            <a:srgbClr val="815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055" name="Object 20"/>
          <p:cNvGraphicFramePr>
            <a:graphicFrameLocks noChangeAspect="1"/>
          </p:cNvGraphicFramePr>
          <p:nvPr/>
        </p:nvGraphicFramePr>
        <p:xfrm>
          <a:off x="0" y="4292600"/>
          <a:ext cx="91440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orelDRAW" r:id="rId4" imgW="6715959" imgH="675225" progId="CorelDRAW.Graphic.13">
                  <p:embed/>
                </p:oleObj>
              </mc:Choice>
              <mc:Fallback>
                <p:oleObj name="CorelDRAW" r:id="rId4" imgW="6715959" imgH="675225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92600"/>
                        <a:ext cx="91440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Imagem 9" descr="barra_logos_20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05488"/>
            <a:ext cx="89646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0" y="-26988"/>
          <a:ext cx="9144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CorelDRAW" r:id="rId4" imgW="6715959" imgH="675225" progId="CorelDRAW.Graphic.13">
                  <p:embed/>
                </p:oleObj>
              </mc:Choice>
              <mc:Fallback>
                <p:oleObj name="CorelDRAW" r:id="rId4" imgW="6715959" imgH="675225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20"/>
          <p:cNvGraphicFramePr>
            <a:graphicFrameLocks noChangeAspect="1"/>
          </p:cNvGraphicFramePr>
          <p:nvPr/>
        </p:nvGraphicFramePr>
        <p:xfrm>
          <a:off x="0" y="6021388"/>
          <a:ext cx="9144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CorelDRAW" r:id="rId6" imgW="6715959" imgH="789405" progId="CorelDRAW.Graphic.13">
                  <p:embed/>
                </p:oleObj>
              </mc:Choice>
              <mc:Fallback>
                <p:oleObj name="CorelDRAW" r:id="rId6" imgW="6715959" imgH="789405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1388"/>
                        <a:ext cx="9144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Imagem 4" descr="barra_logos_20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9725"/>
            <a:ext cx="63007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58888" y="1628775"/>
            <a:ext cx="64087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b="1" dirty="0">
                <a:solidFill>
                  <a:srgbClr val="FF0000"/>
                </a:solidFill>
              </a:rPr>
              <a:t>FIM!!!!</a:t>
            </a:r>
          </a:p>
          <a:p>
            <a:pPr algn="ctr" eaLnBrk="1" hangingPunct="1">
              <a:spcBef>
                <a:spcPct val="50000"/>
              </a:spcBef>
            </a:pPr>
            <a:endParaRPr lang="pt-B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sz="2400" b="1" dirty="0" smtClean="0"/>
              <a:t>OBRIGADO</a:t>
            </a:r>
            <a:r>
              <a:rPr lang="pt-BR" sz="2400" b="1" dirty="0"/>
              <a:t>!!!!</a:t>
            </a:r>
          </a:p>
          <a:p>
            <a:pPr algn="ctr" eaLnBrk="1" hangingPunct="1">
              <a:spcBef>
                <a:spcPct val="50000"/>
              </a:spcBef>
            </a:pPr>
            <a:endParaRPr lang="pt-BR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pt-BR" sz="2400" b="1" dirty="0"/>
              <a:t>EQUIPE TÉCNICA DA SUPRAM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17863" y="1863725"/>
            <a:ext cx="5940425" cy="622300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pt-BR" sz="2000" smtClean="0">
                <a:solidFill>
                  <a:srgbClr val="4D4D4D"/>
                </a:solidFill>
                <a:latin typeface="Century Gothic" pitchFamily="34" charset="0"/>
              </a:rPr>
              <a:t>Sistema Estadual de Meio Ambiente e Recursos Hídricos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45113" y="765175"/>
            <a:ext cx="37449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6600">
                <a:solidFill>
                  <a:srgbClr val="4D4D4D"/>
                </a:solidFill>
              </a:rPr>
              <a:t>SISEMA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 rot="5400000">
            <a:off x="5149057" y="1169194"/>
            <a:ext cx="287337" cy="288925"/>
          </a:xfrm>
          <a:prstGeom prst="rect">
            <a:avLst/>
          </a:prstGeom>
          <a:solidFill>
            <a:srgbClr val="6CB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7" name="Rectangle 15"/>
          <p:cNvSpPr>
            <a:spLocks noChangeArrowheads="1"/>
          </p:cNvSpPr>
          <p:nvPr/>
        </p:nvSpPr>
        <p:spPr bwMode="auto">
          <a:xfrm rot="5400000">
            <a:off x="4517232" y="1169194"/>
            <a:ext cx="287337" cy="288925"/>
          </a:xfrm>
          <a:prstGeom prst="rect">
            <a:avLst/>
          </a:prstGeom>
          <a:solidFill>
            <a:srgbClr val="346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 rot="5400000">
            <a:off x="3952082" y="1169194"/>
            <a:ext cx="287337" cy="288925"/>
          </a:xfrm>
          <a:prstGeom prst="rect">
            <a:avLst/>
          </a:prstGeom>
          <a:solidFill>
            <a:srgbClr val="815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3079" name="Object 20"/>
          <p:cNvGraphicFramePr>
            <a:graphicFrameLocks noChangeAspect="1"/>
          </p:cNvGraphicFramePr>
          <p:nvPr/>
        </p:nvGraphicFramePr>
        <p:xfrm>
          <a:off x="34925" y="2420938"/>
          <a:ext cx="91440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orelDRAW" r:id="rId4" imgW="6715959" imgH="675225" progId="CorelDRAW.Graphic.13">
                  <p:embed/>
                </p:oleObj>
              </mc:Choice>
              <mc:Fallback>
                <p:oleObj name="CorelDRAW" r:id="rId4" imgW="6715959" imgH="675225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420938"/>
                        <a:ext cx="914400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438400" y="3454400"/>
            <a:ext cx="436562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Técnica SUPRAM NM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 smtClean="0"/>
              <a:t>Márcia Lopes da Fonseca</a:t>
            </a:r>
            <a:endParaRPr lang="pt-BR" sz="2400" dirty="0"/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9"/>
          <p:cNvGraphicFramePr>
            <a:graphicFrameLocks noChangeAspect="1"/>
          </p:cNvGraphicFramePr>
          <p:nvPr/>
        </p:nvGraphicFramePr>
        <p:xfrm>
          <a:off x="0" y="-26988"/>
          <a:ext cx="9144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orelDRAW" r:id="rId4" imgW="6715959" imgH="675225" progId="CorelDRAW.Graphic.13">
                  <p:embed/>
                </p:oleObj>
              </mc:Choice>
              <mc:Fallback>
                <p:oleObj name="CorelDRAW" r:id="rId4" imgW="6715959" imgH="675225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0"/>
          <p:cNvGraphicFramePr>
            <a:graphicFrameLocks noChangeAspect="1"/>
          </p:cNvGraphicFramePr>
          <p:nvPr/>
        </p:nvGraphicFramePr>
        <p:xfrm>
          <a:off x="0" y="6021388"/>
          <a:ext cx="9144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orelDRAW" r:id="rId6" imgW="6715959" imgH="789405" progId="CorelDRAW.Graphic.13">
                  <p:embed/>
                </p:oleObj>
              </mc:Choice>
              <mc:Fallback>
                <p:oleObj name="CorelDRAW" r:id="rId6" imgW="6715959" imgH="789405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1388"/>
                        <a:ext cx="9144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Imagem 4" descr="barra_logos_20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9725"/>
            <a:ext cx="63007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957263"/>
            <a:ext cx="632618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3175" y="0"/>
          <a:ext cx="9144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orelDRAW" r:id="rId3" imgW="6715959" imgH="675225" progId="CorelDRAW.Graphic.13">
                  <p:embed/>
                </p:oleObj>
              </mc:Choice>
              <mc:Fallback>
                <p:oleObj name="CorelDRAW" r:id="rId3" imgW="6715959" imgH="675225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0"/>
                        <a:ext cx="9144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/>
        </p:nvGraphicFramePr>
        <p:xfrm>
          <a:off x="0" y="6021388"/>
          <a:ext cx="9144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orelDRAW" r:id="rId5" imgW="6715959" imgH="789405" progId="CorelDRAW.Graphic.13">
                  <p:embed/>
                </p:oleObj>
              </mc:Choice>
              <mc:Fallback>
                <p:oleObj name="CorelDRAW" r:id="rId5" imgW="6715959" imgH="789405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1388"/>
                        <a:ext cx="9144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Imagem 4" descr="barra_logos_20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9725"/>
            <a:ext cx="63007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ítulo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pt-BR" sz="2800" u="sng" smtClean="0"/>
              <a:t>Características projeto</a:t>
            </a:r>
          </a:p>
        </p:txBody>
      </p:sp>
      <p:sp>
        <p:nvSpPr>
          <p:cNvPr id="5126" name="CaixaDeTexto 2"/>
          <p:cNvSpPr txBox="1">
            <a:spLocks noChangeArrowheads="1"/>
          </p:cNvSpPr>
          <p:nvPr/>
        </p:nvSpPr>
        <p:spPr bwMode="auto">
          <a:xfrm>
            <a:off x="417513" y="4565650"/>
            <a:ext cx="842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pt-BR" dirty="0"/>
          </a:p>
          <a:p>
            <a:pPr eaLnBrk="1" hangingPunct="1">
              <a:buFont typeface="Arial" charset="0"/>
              <a:buChar char="•"/>
            </a:pPr>
            <a:endParaRPr lang="pt-BR" dirty="0"/>
          </a:p>
          <a:p>
            <a:pPr eaLnBrk="1" hangingPunct="1">
              <a:buFont typeface="Arial" charset="0"/>
              <a:buChar char="•"/>
            </a:pPr>
            <a:r>
              <a:rPr lang="pt-BR" dirty="0"/>
              <a:t>Formalização Licença de </a:t>
            </a:r>
            <a:r>
              <a:rPr lang="pt-BR" dirty="0" smtClean="0"/>
              <a:t>Operação Corretiva -LOC – 15/01/2009</a:t>
            </a:r>
            <a:endParaRPr lang="pt-BR" dirty="0"/>
          </a:p>
          <a:p>
            <a:pPr eaLnBrk="1" hangingPunct="1">
              <a:buFont typeface="Arial" charset="0"/>
              <a:buChar char="•"/>
            </a:pPr>
            <a:endParaRPr lang="pt-BR" dirty="0"/>
          </a:p>
        </p:txBody>
      </p:sp>
      <p:sp>
        <p:nvSpPr>
          <p:cNvPr id="5127" name="Título 1"/>
          <p:cNvSpPr txBox="1">
            <a:spLocks/>
          </p:cNvSpPr>
          <p:nvPr/>
        </p:nvSpPr>
        <p:spPr bwMode="auto">
          <a:xfrm>
            <a:off x="417513" y="358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800" u="sng">
                <a:solidFill>
                  <a:schemeClr val="tx2"/>
                </a:solidFill>
              </a:rPr>
              <a:t>Histórico</a:t>
            </a:r>
            <a:endParaRPr lang="pt-BR" sz="3600" u="sng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9913" y="1704975"/>
            <a:ext cx="84248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 smtClean="0"/>
              <a:t> Área do Empreendimento : 2.527,6209 ha</a:t>
            </a:r>
            <a:endParaRPr lang="pt-BR" dirty="0"/>
          </a:p>
          <a:p>
            <a:pPr>
              <a:defRPr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/>
              <a:t> </a:t>
            </a:r>
            <a:r>
              <a:rPr lang="pt-BR" smtClean="0"/>
              <a:t>Área </a:t>
            </a:r>
            <a:r>
              <a:rPr lang="pt-BR" dirty="0" smtClean="0"/>
              <a:t>de Reserva </a:t>
            </a:r>
            <a:r>
              <a:rPr lang="pt-BR" smtClean="0"/>
              <a:t>Legal : 493,9166 ha</a:t>
            </a:r>
            <a:endParaRPr lang="pt-BR" dirty="0"/>
          </a:p>
          <a:p>
            <a:pPr>
              <a:defRPr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/>
              <a:t>Área </a:t>
            </a:r>
            <a:r>
              <a:rPr lang="pt-BR" dirty="0" smtClean="0"/>
              <a:t>Irrigada :462,00 ha</a:t>
            </a:r>
            <a:endParaRPr lang="pt-BR" dirty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0" y="-26988"/>
          <a:ext cx="9144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orelDRAW" r:id="rId3" imgW="6715959" imgH="675225" progId="CorelDRAW.Graphic.13">
                  <p:embed/>
                </p:oleObj>
              </mc:Choice>
              <mc:Fallback>
                <p:oleObj name="CorelDRAW" r:id="rId3" imgW="6715959" imgH="675225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0"/>
          <p:cNvGraphicFramePr>
            <a:graphicFrameLocks noChangeAspect="1"/>
          </p:cNvGraphicFramePr>
          <p:nvPr/>
        </p:nvGraphicFramePr>
        <p:xfrm>
          <a:off x="0" y="6021388"/>
          <a:ext cx="9144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orelDRAW" r:id="rId5" imgW="6715959" imgH="789405" progId="CorelDRAW.Graphic.13">
                  <p:embed/>
                </p:oleObj>
              </mc:Choice>
              <mc:Fallback>
                <p:oleObj name="CorelDRAW" r:id="rId5" imgW="6715959" imgH="789405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21388"/>
                        <a:ext cx="9144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Imagem 4" descr="barra_logos_20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9725"/>
            <a:ext cx="63007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aixaDeTexto 2"/>
          <p:cNvSpPr txBox="1">
            <a:spLocks noChangeArrowheads="1"/>
          </p:cNvSpPr>
          <p:nvPr/>
        </p:nvSpPr>
        <p:spPr bwMode="auto">
          <a:xfrm>
            <a:off x="2987675" y="1196975"/>
            <a:ext cx="387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>
                <a:cs typeface="Arial" charset="0"/>
              </a:rPr>
              <a:t>Relatório Fotográfico</a:t>
            </a:r>
            <a:endParaRPr lang="pt-BR" sz="2400">
              <a:cs typeface="Arial" charset="0"/>
            </a:endParaRP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1449388" y="3751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1628775" y="632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t-BR" sz="1100" b="1">
                <a:ea typeface="MS Mincho" pitchFamily="49" charset="-128"/>
              </a:rPr>
              <a:t>                   </a:t>
            </a:r>
            <a:endParaRPr lang="pt-BR"/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1449388" y="8418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127000" algn="l"/>
              </a:tabLst>
            </a:pPr>
            <a:r>
              <a:rPr lang="pt-BR" sz="1100" b="1">
                <a:ea typeface="MS Mincho" pitchFamily="49" charset="-128"/>
              </a:rPr>
              <a:t>      </a:t>
            </a:r>
            <a:endParaRPr lang="pt-BR"/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1449388" y="1103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1100" b="1">
                <a:ea typeface="MS Mincho" pitchFamily="49" charset="-128"/>
              </a:rPr>
              <a:t>            </a:t>
            </a:r>
            <a:endParaRPr lang="pt-BR"/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1449388" y="13200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127000" algn="l"/>
              </a:tabLst>
            </a:pPr>
            <a:r>
              <a:rPr lang="pt-BR" sz="1100" b="1">
                <a:ea typeface="MS Mincho" pitchFamily="49" charset="-128"/>
              </a:rPr>
              <a:t>  </a:t>
            </a:r>
            <a:endParaRPr lang="pt-BR" sz="800"/>
          </a:p>
          <a:p>
            <a:pPr algn="ctr" eaLnBrk="0" hangingPunct="0">
              <a:tabLst>
                <a:tab pos="127000" algn="l"/>
              </a:tabLst>
            </a:pPr>
            <a:r>
              <a:rPr lang="pt-BR" sz="1100" b="1">
                <a:ea typeface="Times New Roman" pitchFamily="18" charset="0"/>
                <a:cs typeface="Arial" charset="0"/>
              </a:rPr>
              <a:t> Foto 01. </a:t>
            </a:r>
            <a:r>
              <a:rPr lang="pt-BR" sz="1100">
                <a:ea typeface="Times New Roman" pitchFamily="18" charset="0"/>
                <a:cs typeface="Arial" charset="0"/>
              </a:rPr>
              <a:t> Crista do barramento e tomada d’água</a:t>
            </a:r>
            <a:endParaRPr lang="pt-BR" sz="800"/>
          </a:p>
          <a:p>
            <a:pPr algn="ctr" eaLnBrk="0" hangingPunct="0">
              <a:tabLst>
                <a:tab pos="127000" algn="l"/>
              </a:tabLst>
            </a:pPr>
            <a:r>
              <a:rPr lang="pt-BR" sz="1100" b="1">
                <a:cs typeface="Times New Roman" pitchFamily="18" charset="0"/>
              </a:rPr>
              <a:t>          Foto 02. </a:t>
            </a:r>
            <a:r>
              <a:rPr lang="pt-BR" sz="1100">
                <a:cs typeface="Times New Roman" pitchFamily="18" charset="0"/>
              </a:rPr>
              <a:t> Cachoeira e vista parcial do reservatório (natural)</a:t>
            </a:r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32768"/>
              </p:ext>
            </p:extLst>
          </p:nvPr>
        </p:nvGraphicFramePr>
        <p:xfrm>
          <a:off x="250825" y="5534025"/>
          <a:ext cx="8740775" cy="703263"/>
        </p:xfrm>
        <a:graphic>
          <a:graphicData uri="http://schemas.openxmlformats.org/drawingml/2006/table">
            <a:tbl>
              <a:tblPr/>
              <a:tblGrid>
                <a:gridCol w="4202113"/>
                <a:gridCol w="4538662"/>
              </a:tblGrid>
              <a:tr h="703263"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Foto 01. 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Ponto de Captação de agua no rio São Francisco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Foto 02. 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Foz do Rio Pandeiros e Rio São Francisco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70" name="Picture 26" descr="H:\CASA GENESIO 2009\Fazenda  Genesio Tolentino 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58938"/>
            <a:ext cx="3096344" cy="32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H:\CASA GENESIO 2009\Fazenda  Genesio Tolentino 1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658938"/>
            <a:ext cx="4068515" cy="32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9"/>
          <p:cNvGraphicFramePr>
            <a:graphicFrameLocks noChangeAspect="1"/>
          </p:cNvGraphicFramePr>
          <p:nvPr/>
        </p:nvGraphicFramePr>
        <p:xfrm>
          <a:off x="0" y="-26988"/>
          <a:ext cx="9144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orelDRAW" r:id="rId3" imgW="6715959" imgH="675225" progId="CorelDRAW.Graphic.13">
                  <p:embed/>
                </p:oleObj>
              </mc:Choice>
              <mc:Fallback>
                <p:oleObj name="CorelDRAW" r:id="rId3" imgW="6715959" imgH="675225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20"/>
          <p:cNvGraphicFramePr>
            <a:graphicFrameLocks noChangeAspect="1"/>
          </p:cNvGraphicFramePr>
          <p:nvPr/>
        </p:nvGraphicFramePr>
        <p:xfrm>
          <a:off x="179388" y="5876925"/>
          <a:ext cx="91440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CorelDRAW" r:id="rId5" imgW="6715959" imgH="789405" progId="CorelDRAW.Graphic.13">
                  <p:embed/>
                </p:oleObj>
              </mc:Choice>
              <mc:Fallback>
                <p:oleObj name="CorelDRAW" r:id="rId5" imgW="6715959" imgH="789405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76925"/>
                        <a:ext cx="91440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Imagem 4" descr="barra_logos_20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9725"/>
            <a:ext cx="63007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CaixaDeTexto 2"/>
          <p:cNvSpPr txBox="1">
            <a:spLocks noChangeArrowheads="1"/>
          </p:cNvSpPr>
          <p:nvPr/>
        </p:nvSpPr>
        <p:spPr bwMode="auto">
          <a:xfrm>
            <a:off x="2987675" y="950913"/>
            <a:ext cx="387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>
                <a:cs typeface="Arial" charset="0"/>
              </a:rPr>
              <a:t>Relatório Fotográfico</a:t>
            </a:r>
            <a:endParaRPr lang="pt-BR" sz="2400">
              <a:cs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30378"/>
              </p:ext>
            </p:extLst>
          </p:nvPr>
        </p:nvGraphicFramePr>
        <p:xfrm>
          <a:off x="63500" y="5157788"/>
          <a:ext cx="9009063" cy="504825"/>
        </p:xfrm>
        <a:graphic>
          <a:graphicData uri="http://schemas.openxmlformats.org/drawingml/2006/table">
            <a:tbl>
              <a:tblPr/>
              <a:tblGrid>
                <a:gridCol w="4422775"/>
                <a:gridCol w="45862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Foto 03.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Área Alagada (Pântano) /Rio Pandeiros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Foto 04. 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Casa de Bomba (captação)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91" name="Picture 23" descr="H:\CASA GENESIO 2009\Fazenda  Genesio Tolentino 1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7" y="1412874"/>
            <a:ext cx="4221163" cy="36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H:\CASA GENESIO 2009\Fazenda  Genesio Tolentino 2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874"/>
            <a:ext cx="3888432" cy="36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9"/>
          <p:cNvGraphicFramePr>
            <a:graphicFrameLocks noChangeAspect="1"/>
          </p:cNvGraphicFramePr>
          <p:nvPr/>
        </p:nvGraphicFramePr>
        <p:xfrm>
          <a:off x="0" y="-26988"/>
          <a:ext cx="9144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orelDRAW" r:id="rId3" imgW="6715959" imgH="675225" progId="CorelDRAW.Graphic.13">
                  <p:embed/>
                </p:oleObj>
              </mc:Choice>
              <mc:Fallback>
                <p:oleObj name="CorelDRAW" r:id="rId3" imgW="6715959" imgH="675225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0"/>
          <p:cNvGraphicFramePr>
            <a:graphicFrameLocks noChangeAspect="1"/>
          </p:cNvGraphicFramePr>
          <p:nvPr/>
        </p:nvGraphicFramePr>
        <p:xfrm>
          <a:off x="71438" y="6034088"/>
          <a:ext cx="9144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CorelDRAW" r:id="rId5" imgW="6715959" imgH="789405" progId="CorelDRAW.Graphic.13">
                  <p:embed/>
                </p:oleObj>
              </mc:Choice>
              <mc:Fallback>
                <p:oleObj name="CorelDRAW" r:id="rId5" imgW="6715959" imgH="789405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6034088"/>
                        <a:ext cx="9144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Imagem 4" descr="barra_logos_20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60350"/>
            <a:ext cx="63007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CaixaDeTexto 2"/>
          <p:cNvSpPr txBox="1">
            <a:spLocks noChangeArrowheads="1"/>
          </p:cNvSpPr>
          <p:nvPr/>
        </p:nvSpPr>
        <p:spPr bwMode="auto">
          <a:xfrm>
            <a:off x="1692275" y="1020763"/>
            <a:ext cx="5903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>
                <a:cs typeface="Arial" charset="0"/>
              </a:rPr>
              <a:t>RELATÓRIO FOTOGRÁFICO</a:t>
            </a:r>
            <a:endParaRPr lang="pt-BR" sz="2400">
              <a:cs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1425"/>
              </p:ext>
            </p:extLst>
          </p:nvPr>
        </p:nvGraphicFramePr>
        <p:xfrm>
          <a:off x="107950" y="5407025"/>
          <a:ext cx="8856663" cy="614363"/>
        </p:xfrm>
        <a:graphic>
          <a:graphicData uri="http://schemas.openxmlformats.org/drawingml/2006/table">
            <a:tbl>
              <a:tblPr/>
              <a:tblGrid>
                <a:gridCol w="4348163"/>
                <a:gridCol w="45085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Foto 05.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Área Irrigadas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Foto 06. 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Canais superficiais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16" name="Picture 24" descr="H:\CASA GENESIO 2009\Fazenda  Genesio Tolentino 1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7804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 descr="H:\CASA GENESIO 2009\Fazenda  Genesio Tolentino 1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9"/>
          <p:cNvGraphicFramePr>
            <a:graphicFrameLocks noChangeAspect="1"/>
          </p:cNvGraphicFramePr>
          <p:nvPr/>
        </p:nvGraphicFramePr>
        <p:xfrm>
          <a:off x="0" y="-26988"/>
          <a:ext cx="9144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CorelDRAW" r:id="rId3" imgW="6715959" imgH="675225" progId="CorelDRAW.Graphic.13">
                  <p:embed/>
                </p:oleObj>
              </mc:Choice>
              <mc:Fallback>
                <p:oleObj name="CorelDRAW" r:id="rId3" imgW="6715959" imgH="675225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0"/>
          <p:cNvGraphicFramePr>
            <a:graphicFrameLocks noChangeAspect="1"/>
          </p:cNvGraphicFramePr>
          <p:nvPr/>
        </p:nvGraphicFramePr>
        <p:xfrm>
          <a:off x="71438" y="6034088"/>
          <a:ext cx="9144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CorelDRAW" r:id="rId5" imgW="6715959" imgH="789405" progId="CorelDRAW.Graphic.13">
                  <p:embed/>
                </p:oleObj>
              </mc:Choice>
              <mc:Fallback>
                <p:oleObj name="CorelDRAW" r:id="rId5" imgW="6715959" imgH="789405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6034088"/>
                        <a:ext cx="9144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Imagem 4" descr="barra_logos_20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60350"/>
            <a:ext cx="63007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24289"/>
              </p:ext>
            </p:extLst>
          </p:nvPr>
        </p:nvGraphicFramePr>
        <p:xfrm>
          <a:off x="250825" y="5229200"/>
          <a:ext cx="8850313" cy="360388"/>
        </p:xfrm>
        <a:graphic>
          <a:graphicData uri="http://schemas.openxmlformats.org/drawingml/2006/table">
            <a:tbl>
              <a:tblPr/>
              <a:tblGrid>
                <a:gridCol w="4344988"/>
                <a:gridCol w="4505325"/>
              </a:tblGrid>
              <a:tr h="3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Foto 07.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Vegetação Nativa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Foto 08. </a:t>
                      </a: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Área de Reserva Legal ( ao fundo)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41" name="Picture 25" descr="H:\CASA GENESIO 2009\Fazenda  Genesio Tolentino 1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H:\CASA GENESIO 2009\Fazenda  Genesio Tolentino 1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4644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9"/>
          <p:cNvGraphicFramePr>
            <a:graphicFrameLocks noChangeAspect="1"/>
          </p:cNvGraphicFramePr>
          <p:nvPr/>
        </p:nvGraphicFramePr>
        <p:xfrm>
          <a:off x="0" y="-26988"/>
          <a:ext cx="9144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orelDRAW" r:id="rId4" imgW="6715959" imgH="675225" progId="CorelDRAW.Graphic.13">
                  <p:embed/>
                </p:oleObj>
              </mc:Choice>
              <mc:Fallback>
                <p:oleObj name="CorelDRAW" r:id="rId4" imgW="6715959" imgH="675225" progId="CorelDRAW.Graphic.1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Imagem 4" descr="barra_logos_20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9725"/>
            <a:ext cx="63007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aixaDeTexto 1"/>
          <p:cNvSpPr txBox="1">
            <a:spLocks noChangeArrowheads="1"/>
          </p:cNvSpPr>
          <p:nvPr/>
        </p:nvSpPr>
        <p:spPr bwMode="auto">
          <a:xfrm>
            <a:off x="2771775" y="971550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LAYOUT GERAL</a:t>
            </a:r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28800"/>
            <a:ext cx="71084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183</Words>
  <Application>Microsoft Office PowerPoint</Application>
  <PresentationFormat>Apresentação na tela (4:3)</PresentationFormat>
  <Paragraphs>48</Paragraphs>
  <Slides>10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Design padrão</vt:lpstr>
      <vt:lpstr>CorelDRAW</vt:lpstr>
      <vt:lpstr>Apresentação do PowerPoint</vt:lpstr>
      <vt:lpstr>Apresentação do PowerPoint</vt:lpstr>
      <vt:lpstr>Apresentação do PowerPoint</vt:lpstr>
      <vt:lpstr>Características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SEMAD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Daniela Giordano</dc:creator>
  <cp:lastModifiedBy>Marcia Conceição Lopes da Fonseca</cp:lastModifiedBy>
  <cp:revision>151</cp:revision>
  <dcterms:created xsi:type="dcterms:W3CDTF">2007-06-27T17:14:56Z</dcterms:created>
  <dcterms:modified xsi:type="dcterms:W3CDTF">2014-12-09T13:20:02Z</dcterms:modified>
</cp:coreProperties>
</file>